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audio/mpeg" Extension="mp3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  <p:sldId id="272" r:id="rId64"/>
    <p:sldId id="273" r:id="rId6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League Spartan" charset="1" panose="00000800000000000000"/>
      <p:regular r:id="rId12"/>
    </p:embeddedFont>
    <p:embeddedFont>
      <p:font typeface="News Cycle" charset="1" panose="02000503000000000000"/>
      <p:regular r:id="rId13"/>
    </p:embeddedFont>
    <p:embeddedFont>
      <p:font typeface="News Cycle Bold" charset="1" panose="02000803000000000000"/>
      <p:regular r:id="rId14"/>
    </p:embeddedFont>
    <p:embeddedFont>
      <p:font typeface="Amsterdam Four" charset="1" panose="02000500000000000000"/>
      <p:regular r:id="rId15"/>
    </p:embeddedFont>
    <p:embeddedFont>
      <p:font typeface="Amsterdam Four Italics" charset="1" panose="02000500000000000000"/>
      <p:regular r:id="rId16"/>
    </p:embeddedFont>
    <p:embeddedFont>
      <p:font typeface="Questrial" charset="1" panose="02000000000000000000"/>
      <p:regular r:id="rId17"/>
    </p:embeddedFont>
    <p:embeddedFont>
      <p:font typeface="Public Sans" charset="1" panose="00000000000000000000"/>
      <p:regular r:id="rId18"/>
    </p:embeddedFont>
    <p:embeddedFont>
      <p:font typeface="Public Sans Bold" charset="1" panose="00000000000000000000"/>
      <p:regular r:id="rId19"/>
    </p:embeddedFont>
    <p:embeddedFont>
      <p:font typeface="Public Sans Italics" charset="1" panose="00000000000000000000"/>
      <p:regular r:id="rId20"/>
    </p:embeddedFont>
    <p:embeddedFont>
      <p:font typeface="Public Sans Bold Italics" charset="1" panose="00000000000000000000"/>
      <p:regular r:id="rId21"/>
    </p:embeddedFont>
    <p:embeddedFont>
      <p:font typeface="Public Sans Thin" charset="1" panose="00000000000000000000"/>
      <p:regular r:id="rId22"/>
    </p:embeddedFont>
    <p:embeddedFont>
      <p:font typeface="Public Sans Thin Italics" charset="1" panose="00000000000000000000"/>
      <p:regular r:id="rId23"/>
    </p:embeddedFont>
    <p:embeddedFont>
      <p:font typeface="Public Sans Medium" charset="1" panose="00000000000000000000"/>
      <p:regular r:id="rId24"/>
    </p:embeddedFont>
    <p:embeddedFont>
      <p:font typeface="Public Sans Medium Italics" charset="1" panose="00000000000000000000"/>
      <p:regular r:id="rId25"/>
    </p:embeddedFont>
    <p:embeddedFont>
      <p:font typeface="Public Sans Heavy" charset="1" panose="00000000000000000000"/>
      <p:regular r:id="rId26"/>
    </p:embeddedFont>
    <p:embeddedFont>
      <p:font typeface="Public Sans Heavy Italics" charset="1" panose="00000000000000000000"/>
      <p:regular r:id="rId27"/>
    </p:embeddedFont>
    <p:embeddedFont>
      <p:font typeface="Quicksand" charset="1" panose="00000000000000000000"/>
      <p:regular r:id="rId28"/>
    </p:embeddedFont>
    <p:embeddedFont>
      <p:font typeface="Quicksand Bold" charset="1" panose="00000000000000000000"/>
      <p:regular r:id="rId29"/>
    </p:embeddedFont>
    <p:embeddedFont>
      <p:font typeface="Quicksand Light" charset="1" panose="00000000000000000000"/>
      <p:regular r:id="rId30"/>
    </p:embeddedFont>
    <p:embeddedFont>
      <p:font typeface="Quicksand Medium" charset="1" panose="00000000000000000000"/>
      <p:regular r:id="rId31"/>
    </p:embeddedFont>
    <p:embeddedFont>
      <p:font typeface="Quicksand Semi-Bold" charset="1" panose="00000000000000000000"/>
      <p:regular r:id="rId32"/>
    </p:embeddedFont>
    <p:embeddedFont>
      <p:font typeface="Now" charset="1" panose="00000500000000000000"/>
      <p:regular r:id="rId33"/>
    </p:embeddedFont>
    <p:embeddedFont>
      <p:font typeface="Now Bold" charset="1" panose="00000800000000000000"/>
      <p:regular r:id="rId34"/>
    </p:embeddedFont>
    <p:embeddedFont>
      <p:font typeface="Now Thin" charset="1" panose="00000300000000000000"/>
      <p:regular r:id="rId35"/>
    </p:embeddedFont>
    <p:embeddedFont>
      <p:font typeface="Now Light" charset="1" panose="00000400000000000000"/>
      <p:regular r:id="rId36"/>
    </p:embeddedFont>
    <p:embeddedFont>
      <p:font typeface="Now Medium" charset="1" panose="00000600000000000000"/>
      <p:regular r:id="rId37"/>
    </p:embeddedFont>
    <p:embeddedFont>
      <p:font typeface="Now Heavy" charset="1" panose="00000A00000000000000"/>
      <p:regular r:id="rId38"/>
    </p:embeddedFont>
    <p:embeddedFont>
      <p:font typeface="Open Sans" charset="1" panose="020B0606030504020204"/>
      <p:regular r:id="rId39"/>
    </p:embeddedFont>
    <p:embeddedFont>
      <p:font typeface="Open Sans Bold" charset="1" panose="020B0806030504020204"/>
      <p:regular r:id="rId40"/>
    </p:embeddedFont>
    <p:embeddedFont>
      <p:font typeface="Open Sans Italics" charset="1" panose="020B0606030504020204"/>
      <p:regular r:id="rId41"/>
    </p:embeddedFont>
    <p:embeddedFont>
      <p:font typeface="Open Sans Bold Italics" charset="1" panose="020B0806030504020204"/>
      <p:regular r:id="rId42"/>
    </p:embeddedFont>
    <p:embeddedFont>
      <p:font typeface="Open Sans Light" charset="1" panose="020B0306030504020204"/>
      <p:regular r:id="rId43"/>
    </p:embeddedFont>
    <p:embeddedFont>
      <p:font typeface="Open Sans Light Italics" charset="1" panose="020B0306030504020204"/>
      <p:regular r:id="rId44"/>
    </p:embeddedFont>
    <p:embeddedFont>
      <p:font typeface="Open Sans Ultra-Bold" charset="1" panose="00000000000000000000"/>
      <p:regular r:id="rId45"/>
    </p:embeddedFont>
    <p:embeddedFont>
      <p:font typeface="Open Sans Ultra-Bold Italics" charset="1" panose="00000000000000000000"/>
      <p:regular r:id="rId46"/>
    </p:embeddedFont>
    <p:embeddedFont>
      <p:font typeface="DS-Digital Bold" charset="1" panose="000000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61" Target="slides/slide14.xml" Type="http://schemas.openxmlformats.org/officeDocument/2006/relationships/slide"/><Relationship Id="rId62" Target="slides/slide15.xml" Type="http://schemas.openxmlformats.org/officeDocument/2006/relationships/slide"/><Relationship Id="rId63" Target="slides/slide16.xml" Type="http://schemas.openxmlformats.org/officeDocument/2006/relationships/slide"/><Relationship Id="rId64" Target="slides/slide17.xml" Type="http://schemas.openxmlformats.org/officeDocument/2006/relationships/slide"/><Relationship Id="rId65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jpeg" Type="http://schemas.openxmlformats.org/officeDocument/2006/relationships/image"/><Relationship Id="rId11" Target="../media/aAD6EUviR1w.mp3" Type="http://schemas.microsoft.com/office/2007/relationships/media"/><Relationship Id="rId12" Target="../media/aAD6EUviR1w.mp3" Type="http://schemas.openxmlformats.org/officeDocument/2006/relationships/audio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gif" Type="http://schemas.openxmlformats.org/officeDocument/2006/relationships/image"/><Relationship Id="rId6" Target="../media/image5.gif" Type="http://schemas.openxmlformats.org/officeDocument/2006/relationships/image"/><Relationship Id="rId7" Target="../media/image6.jpeg" Type="http://schemas.openxmlformats.org/officeDocument/2006/relationships/image"/><Relationship Id="rId8" Target="../media/VAFrqAZdZ9Q.mp4" Type="http://schemas.openxmlformats.org/officeDocument/2006/relationships/video"/><Relationship Id="rId9" Target="../media/VAFrqAZdZ9Q.mp4" Type="http://schemas.microsoft.com/office/2007/relationships/media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8.png" Type="http://schemas.openxmlformats.org/officeDocument/2006/relationships/image"/><Relationship Id="rId4" Target="../media/image35.png" Type="http://schemas.openxmlformats.org/officeDocument/2006/relationships/image"/><Relationship Id="rId5" Target="https://www.gov.br/anp/pt-br" TargetMode="External" Type="http://schemas.openxmlformats.org/officeDocument/2006/relationships/hyperlink"/><Relationship Id="rId6" Target="../media/image3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8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https://www.gov.br/anp/pt-br" TargetMode="External" Type="http://schemas.openxmlformats.org/officeDocument/2006/relationships/hyperlink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8.png" Type="http://schemas.openxmlformats.org/officeDocument/2006/relationships/image"/><Relationship Id="rId4" Target="../media/image39.png" Type="http://schemas.openxmlformats.org/officeDocument/2006/relationships/image"/><Relationship Id="rId5" Target="https://www.gov.br/anp/pt-br" TargetMode="External" Type="http://schemas.openxmlformats.org/officeDocument/2006/relationships/hyperlink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2" Target="../media/image9.jpeg" Type="http://schemas.openxmlformats.org/officeDocument/2006/relationships/image"/><Relationship Id="rId3" Target="../media/image8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8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2" Target="../media/image55.jpeg" Type="http://schemas.openxmlformats.org/officeDocument/2006/relationships/image"/><Relationship Id="rId3" Target="../media/image56.jpeg" Type="http://schemas.openxmlformats.org/officeDocument/2006/relationships/image"/><Relationship Id="rId4" Target="../media/image8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EC-LhyhgY.mp4" Type="http://schemas.openxmlformats.org/officeDocument/2006/relationships/video"/><Relationship Id="rId4" Target="../media/VAEC-LhyhgY.mp4" Type="http://schemas.microsoft.com/office/2007/relationships/media"/><Relationship Id="rId5" Target="../media/image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EmCFR0DAQ.mp4" Type="http://schemas.openxmlformats.org/officeDocument/2006/relationships/video"/><Relationship Id="rId4" Target="../media/VAEmCFR0DAQ.mp4" Type="http://schemas.microsoft.com/office/2007/relationships/media"/><Relationship Id="rId5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9.jpeg" Type="http://schemas.openxmlformats.org/officeDocument/2006/relationships/image"/><Relationship Id="rId3" Target="../media/image8.pn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8.jpeg" Type="http://schemas.openxmlformats.org/officeDocument/2006/relationships/image"/><Relationship Id="rId3" Target="../media/VAEC-LhyhgY.mp4" Type="http://schemas.openxmlformats.org/officeDocument/2006/relationships/video"/><Relationship Id="rId4" Target="../media/VAEC-LhyhgY.mp4" Type="http://schemas.microsoft.com/office/2007/relationships/media"/><Relationship Id="rId5" Target="../media/image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ECy_QJqGY.mp4" Type="http://schemas.openxmlformats.org/officeDocument/2006/relationships/video"/><Relationship Id="rId4" Target="../media/VAECy_QJqGY.mp4" Type="http://schemas.microsoft.com/office/2007/relationships/media"/><Relationship Id="rId5" Target="../media/image8.png" Type="http://schemas.openxmlformats.org/officeDocument/2006/relationships/image"/><Relationship Id="rId6" Target="../media/image26.gif" Type="http://schemas.openxmlformats.org/officeDocument/2006/relationships/image"/><Relationship Id="rId7" Target="../media/image27.jpe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EC-LhyhgY.mp4" Type="http://schemas.openxmlformats.org/officeDocument/2006/relationships/video"/><Relationship Id="rId4" Target="../media/VAEC-LhyhgY.mp4" Type="http://schemas.microsoft.com/office/2007/relationships/media"/><Relationship Id="rId5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EmCFR0DAQ.mp4" Type="http://schemas.openxmlformats.org/officeDocument/2006/relationships/video"/><Relationship Id="rId4" Target="../media/VAEmCFR0DAQ.mp4" Type="http://schemas.microsoft.com/office/2007/relationships/media"/><Relationship Id="rId5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8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20800"/>
            <a:ext cx="18288000" cy="10407800"/>
          </a:xfrm>
          <a:custGeom>
            <a:avLst/>
            <a:gdLst/>
            <a:ahLst/>
            <a:cxnLst/>
            <a:rect r="r" b="b" t="t" l="l"/>
            <a:pathLst>
              <a:path h="10407800" w="18288000">
                <a:moveTo>
                  <a:pt x="0" y="0"/>
                </a:moveTo>
                <a:lnTo>
                  <a:pt x="18288000" y="0"/>
                </a:lnTo>
                <a:lnTo>
                  <a:pt x="18288000" y="10407800"/>
                </a:lnTo>
                <a:lnTo>
                  <a:pt x="0" y="1040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857" r="0" b="-37857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164712" y="2185155"/>
            <a:ext cx="4094588" cy="810184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10118" t="-14910" r="-140582" b="-1455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503376" y="3876360"/>
            <a:ext cx="7984444" cy="6410640"/>
            <a:chOff x="0" y="0"/>
            <a:chExt cx="10645926" cy="8547520"/>
          </a:xfrm>
        </p:grpSpPr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0" y="0"/>
              <a:ext cx="10645926" cy="8547520"/>
              <a:chOff x="0" y="0"/>
              <a:chExt cx="7467600" cy="599567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467600" cy="4513580"/>
              </a:xfrm>
              <a:custGeom>
                <a:avLst/>
                <a:gdLst/>
                <a:ahLst/>
                <a:cxnLst/>
                <a:rect r="r" b="b" t="t" l="l"/>
                <a:pathLst>
                  <a:path h="4513580" w="7467600">
                    <a:moveTo>
                      <a:pt x="7127240" y="0"/>
                    </a:moveTo>
                    <a:lnTo>
                      <a:pt x="340360" y="0"/>
                    </a:lnTo>
                    <a:cubicBezTo>
                      <a:pt x="152400" y="0"/>
                      <a:pt x="0" y="152400"/>
                      <a:pt x="0" y="340360"/>
                    </a:cubicBezTo>
                    <a:lnTo>
                      <a:pt x="0" y="4513580"/>
                    </a:lnTo>
                    <a:lnTo>
                      <a:pt x="7467600" y="4513580"/>
                    </a:lnTo>
                    <a:lnTo>
                      <a:pt x="7467600" y="340360"/>
                    </a:lnTo>
                    <a:cubicBezTo>
                      <a:pt x="7467600" y="152400"/>
                      <a:pt x="7315200" y="0"/>
                      <a:pt x="7127240" y="0"/>
                    </a:cubicBezTo>
                    <a:close/>
                    <a:moveTo>
                      <a:pt x="7142480" y="4188460"/>
                    </a:moveTo>
                    <a:lnTo>
                      <a:pt x="314961" y="4188460"/>
                    </a:lnTo>
                    <a:lnTo>
                      <a:pt x="314961" y="353060"/>
                    </a:lnTo>
                    <a:lnTo>
                      <a:pt x="7142480" y="353060"/>
                    </a:lnTo>
                    <a:lnTo>
                      <a:pt x="7142480" y="41884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4514850"/>
                <a:ext cx="7467600" cy="695960"/>
              </a:xfrm>
              <a:custGeom>
                <a:avLst/>
                <a:gdLst/>
                <a:ahLst/>
                <a:cxnLst/>
                <a:rect r="r" b="b" t="t" l="l"/>
                <a:pathLst>
                  <a:path h="695960" w="7467600">
                    <a:moveTo>
                      <a:pt x="0" y="355600"/>
                    </a:moveTo>
                    <a:cubicBezTo>
                      <a:pt x="0" y="543560"/>
                      <a:pt x="152400" y="695960"/>
                      <a:pt x="340360" y="695960"/>
                    </a:cubicBezTo>
                    <a:lnTo>
                      <a:pt x="7127240" y="695960"/>
                    </a:lnTo>
                    <a:cubicBezTo>
                      <a:pt x="7315200" y="695960"/>
                      <a:pt x="7467600" y="543560"/>
                      <a:pt x="7467600" y="355600"/>
                    </a:cubicBezTo>
                    <a:lnTo>
                      <a:pt x="7467600" y="0"/>
                    </a:lnTo>
                    <a:lnTo>
                      <a:pt x="0" y="0"/>
                    </a:lnTo>
                    <a:lnTo>
                      <a:pt x="0" y="35560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2429510" y="5210810"/>
                <a:ext cx="2606040" cy="791210"/>
              </a:xfrm>
              <a:custGeom>
                <a:avLst/>
                <a:gdLst/>
                <a:ahLst/>
                <a:cxnLst/>
                <a:rect r="r" b="b" t="t" l="l"/>
                <a:pathLst>
                  <a:path h="791210" w="2606040">
                    <a:moveTo>
                      <a:pt x="1258570" y="0"/>
                    </a:moveTo>
                    <a:lnTo>
                      <a:pt x="453390" y="0"/>
                    </a:lnTo>
                    <a:cubicBezTo>
                      <a:pt x="453390" y="0"/>
                      <a:pt x="429260" y="370840"/>
                      <a:pt x="403860" y="525780"/>
                    </a:cubicBezTo>
                    <a:cubicBezTo>
                      <a:pt x="359410" y="791210"/>
                      <a:pt x="87630" y="706120"/>
                      <a:pt x="10160" y="762000"/>
                    </a:cubicBezTo>
                    <a:cubicBezTo>
                      <a:pt x="0" y="769620"/>
                      <a:pt x="5080" y="786130"/>
                      <a:pt x="17780" y="786130"/>
                    </a:cubicBezTo>
                    <a:lnTo>
                      <a:pt x="2588260" y="786130"/>
                    </a:lnTo>
                    <a:cubicBezTo>
                      <a:pt x="2600960" y="786130"/>
                      <a:pt x="2606040" y="769620"/>
                      <a:pt x="2595880" y="762000"/>
                    </a:cubicBezTo>
                    <a:cubicBezTo>
                      <a:pt x="2518410" y="706120"/>
                      <a:pt x="2246630" y="791210"/>
                      <a:pt x="2202180" y="525780"/>
                    </a:cubicBezTo>
                    <a:cubicBezTo>
                      <a:pt x="2176780" y="370840"/>
                      <a:pt x="2152650" y="0"/>
                      <a:pt x="2152650" y="0"/>
                    </a:cubicBezTo>
                    <a:lnTo>
                      <a:pt x="1258570" y="0"/>
                    </a:lnTo>
                    <a:close/>
                  </a:path>
                </a:pathLst>
              </a:custGeom>
              <a:solidFill>
                <a:srgbClr val="BBBBBB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314960" y="353060"/>
                <a:ext cx="6827520" cy="3835400"/>
              </a:xfrm>
              <a:custGeom>
                <a:avLst/>
                <a:gdLst/>
                <a:ahLst/>
                <a:cxnLst/>
                <a:rect r="r" b="b" t="t" l="l"/>
                <a:pathLst>
                  <a:path h="3835400" w="6827520">
                    <a:moveTo>
                      <a:pt x="0" y="0"/>
                    </a:moveTo>
                    <a:lnTo>
                      <a:pt x="6827520" y="0"/>
                    </a:lnTo>
                    <a:lnTo>
                      <a:pt x="6827520" y="3835400"/>
                    </a:lnTo>
                    <a:lnTo>
                      <a:pt x="0" y="38354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154" t="0" r="-1154" b="-2028"/>
                </a:stretch>
              </a:blipFill>
            </p:spPr>
          </p:sp>
        </p:grp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505450" y="3479103"/>
              <a:ext cx="4249729" cy="828697"/>
            </a:xfrm>
            <a:prstGeom prst="rect">
              <a:avLst/>
            </a:prstGeom>
          </p:spPr>
        </p:pic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-397111"/>
            <a:ext cx="12191659" cy="2804082"/>
          </a:xfrm>
          <a:prstGeom prst="rect">
            <a:avLst/>
          </a:prstGeom>
        </p:spPr>
      </p:pic>
      <p:pic>
        <p:nvPicPr>
          <p:cNvPr name="Picture 21" id="21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>
                  <p14:trim st="0.0000" end="-0.0001"/>
                </p14:media>
              </p:ext>
            </p:extLst>
          </p:nvPr>
        </p:nvPicPr>
        <p:blipFill>
          <a:blip r:embed="rId7"/>
          <a:srcRect l="0" t="0" r="452" b="0"/>
          <a:stretch>
            <a:fillRect/>
          </a:stretch>
        </p:blipFill>
        <p:spPr>
          <a:xfrm flipH="false" flipV="false" rot="0">
            <a:off x="-85725" y="2435545"/>
            <a:ext cx="4589101" cy="8229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7084" y="206695"/>
            <a:ext cx="10338120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78"/>
              </a:lnSpc>
            </a:pPr>
            <a:r>
              <a:rPr lang="en-US" sz="7315" spc="-402">
                <a:solidFill>
                  <a:srgbClr val="000000"/>
                </a:solidFill>
                <a:latin typeface="News Cycle Bold"/>
              </a:rPr>
              <a:t>Destaque no noticiário </a:t>
            </a:r>
          </a:p>
          <a:p>
            <a:pPr>
              <a:lnSpc>
                <a:spcPts val="8778"/>
              </a:lnSpc>
            </a:pPr>
            <a:r>
              <a:rPr lang="en-US" sz="7315" spc="-402">
                <a:solidFill>
                  <a:srgbClr val="FFFFFF"/>
                </a:solidFill>
                <a:latin typeface="News Cycle Bold"/>
              </a:rPr>
              <a:t>Nacional e Internacional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>
                  <p14:trim st="10568.8130" end="3206.7820"/>
                  <p14:fade in="1000" out="3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70000">
                <p:cTn fill="hold" display="false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cmd cmd="playFrom(0.0)">
              <p:cBhvr>
                <p:cTn/>
                <p:tgtEl>
                  <p:spTgt spid="24"/>
                </p:tgtEl>
              </p:cBhvr>
            </p:cmd>
            <p:audio>
              <p:cMediaNode vol="7000" showWhenStopped="false">
                <p:cTn/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53" r="0" b="-1682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159250" y="2544762"/>
          <a:ext cx="16230600" cy="7553325"/>
        </p:xfrm>
        <a:graphic>
          <a:graphicData uri="http://schemas.openxmlformats.org/drawingml/2006/table">
            <a:tbl>
              <a:tblPr/>
              <a:tblGrid>
                <a:gridCol w="4057650"/>
                <a:gridCol w="4057650"/>
                <a:gridCol w="4057650"/>
                <a:gridCol w="4057650"/>
              </a:tblGrid>
              <a:tr h="1933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FFFFFF"/>
                          </a:solidFill>
                          <a:latin typeface="Public Sans Bold"/>
                        </a:rPr>
                        <a:t>Coleta de Dados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FFFFFF"/>
                          </a:solidFill>
                          <a:latin typeface="Public Sans Bold"/>
                        </a:rPr>
                        <a:t>Análise Exploratória de Dados (EDA)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FFFFFF"/>
                          </a:solidFill>
                          <a:latin typeface="Public Sans Bold"/>
                        </a:rPr>
                        <a:t>Análise Comparativa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FFFFFF"/>
                          </a:solidFill>
                          <a:latin typeface="Public Sans Bold"/>
                        </a:rPr>
                        <a:t>Visualização de Dados Avançada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F3"/>
                    </a:solidFill>
                  </a:tcPr>
                </a:tc>
              </a:tr>
              <a:tr h="5619521"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"/>
                        </a:rPr>
                        <a:t>Web Scraping: Utilização de técnicas de web scraping para extrair dados diretamente de fontes online.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</a:p>
                    <a:p>
                      <a:pPr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 Classic"/>
                        </a:rPr>
                        <a:t>Acesso a Dados Abertos: Utilização de dados abertos disponibilizados por órgãos governamentais ou outras instituições.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5DE0E6">
                            <a:alpha val="100000"/>
                          </a:srgbClr>
                        </a:gs>
                        <a:gs pos="100000">
                          <a:srgbClr val="004AAD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l" marL="421005" indent="-210502" lvl="1">
                        <a:lnSpc>
                          <a:spcPts val="272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Montserrat Classic"/>
                        </a:rPr>
                        <a:t>Gráficos e Visualizações: Utilização de gráficos de barra, histogramas, gráficos de linha, boxplots, entre outros, para explorar os dados e identificar padrões e tendências.</a:t>
                      </a:r>
                      <a:endParaRPr lang="en-US" sz="1100"/>
                    </a:p>
                    <a:p>
                      <a:pPr marL="421005" indent="-210502" lvl="1">
                        <a:lnSpc>
                          <a:spcPts val="2729"/>
                        </a:lnSpc>
                        <a:buFont typeface="Arial"/>
                        <a:buChar char="•"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Montserrat Classic"/>
                        </a:rPr>
                        <a:t>Estatísticas Descritivas: Cálculo de médias, medianas, desvios padrão e outras estatísticas descritivas para resumir as características dos dados.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5DE0E6">
                            <a:alpha val="100000"/>
                          </a:srgbClr>
                        </a:gs>
                        <a:gs pos="100000">
                          <a:srgbClr val="004AAD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Classic"/>
                        </a:rPr>
                        <a:t>Comparação Temporal: Comparação dos preços ao longo do tempo para identificar mudanças sazonais ou tendências.</a:t>
                      </a:r>
                      <a:endParaRPr lang="en-US" sz="1100"/>
                    </a:p>
                    <a:p>
                      <a:pPr>
                        <a:lnSpc>
                          <a:spcPts val="2799"/>
                        </a:lnSpc>
                      </a:pPr>
                    </a:p>
                    <a:p>
                      <a:pPr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Classic"/>
                        </a:rPr>
                        <a:t>Comparação Espacial: Comparação dos preços entre diferentes estados, municípios ou regiões para identificar variações geográficas.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5DE0E6">
                            <a:alpha val="100000"/>
                          </a:srgbClr>
                        </a:gs>
                        <a:gs pos="100000">
                          <a:srgbClr val="004AAD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Classic"/>
                        </a:rPr>
                        <a:t>Visualização Interativa: Criação de gráficos interativos para permitir aos usuários explorar os dados de maneira dinâmica.</a:t>
                      </a:r>
                      <a:endParaRPr lang="en-US" sz="1100"/>
                    </a:p>
                    <a:p>
                      <a:pPr>
                        <a:lnSpc>
                          <a:spcPts val="2799"/>
                        </a:lnSpc>
                      </a:pPr>
                    </a:p>
                    <a:p>
                      <a:pPr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Classic"/>
                        </a:rPr>
                        <a:t>Dashboards: Desenvolvimento de painéis de controle que apresentam visualizações e informações relevantes de forma organizada.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E6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5DE0E6">
                            <a:alpha val="100000"/>
                          </a:srgbClr>
                        </a:gs>
                        <a:gs pos="100000">
                          <a:srgbClr val="004AAD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84967" y="223039"/>
            <a:ext cx="1687466" cy="1474059"/>
            <a:chOff x="0" y="0"/>
            <a:chExt cx="2249955" cy="1965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06458" y="0"/>
              <a:ext cx="1637039" cy="1609812"/>
            </a:xfrm>
            <a:custGeom>
              <a:avLst/>
              <a:gdLst/>
              <a:ahLst/>
              <a:cxnLst/>
              <a:rect r="r" b="b" t="t" l="l"/>
              <a:pathLst>
                <a:path h="1609812" w="1637039">
                  <a:moveTo>
                    <a:pt x="0" y="0"/>
                  </a:moveTo>
                  <a:lnTo>
                    <a:pt x="1637039" y="0"/>
                  </a:lnTo>
                  <a:lnTo>
                    <a:pt x="1637039" y="1609812"/>
                  </a:lnTo>
                  <a:lnTo>
                    <a:pt x="0" y="160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609812"/>
              <a:ext cx="224995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1764" spc="-97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79529" y="197803"/>
            <a:ext cx="832549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League Spartan"/>
              </a:rPr>
              <a:t>Metodologias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9529" y="1669097"/>
            <a:ext cx="13190041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w"/>
              </a:rPr>
              <a:t>Aqui estão algumas das metodologias utilizadas neste projeto: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53" r="0" b="-168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4967" y="223039"/>
            <a:ext cx="1687466" cy="1474059"/>
            <a:chOff x="0" y="0"/>
            <a:chExt cx="2249955" cy="1965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06458" y="0"/>
              <a:ext cx="1637039" cy="1609812"/>
            </a:xfrm>
            <a:custGeom>
              <a:avLst/>
              <a:gdLst/>
              <a:ahLst/>
              <a:cxnLst/>
              <a:rect r="r" b="b" t="t" l="l"/>
              <a:pathLst>
                <a:path h="1609812" w="1637039">
                  <a:moveTo>
                    <a:pt x="0" y="0"/>
                  </a:moveTo>
                  <a:lnTo>
                    <a:pt x="1637039" y="0"/>
                  </a:lnTo>
                  <a:lnTo>
                    <a:pt x="1637039" y="1609812"/>
                  </a:lnTo>
                  <a:lnTo>
                    <a:pt x="0" y="160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609812"/>
              <a:ext cx="224995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1764" spc="-97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96131" y="2411371"/>
            <a:ext cx="8918845" cy="5345961"/>
          </a:xfrm>
          <a:custGeom>
            <a:avLst/>
            <a:gdLst/>
            <a:ahLst/>
            <a:cxnLst/>
            <a:rect r="r" b="b" t="t" l="l"/>
            <a:pathLst>
              <a:path h="5345961" w="8918845">
                <a:moveTo>
                  <a:pt x="0" y="0"/>
                </a:moveTo>
                <a:lnTo>
                  <a:pt x="8918845" y="0"/>
                </a:lnTo>
                <a:lnTo>
                  <a:pt x="8918845" y="5345962"/>
                </a:lnTo>
                <a:lnTo>
                  <a:pt x="0" y="534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9893762"/>
            <a:ext cx="8360001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B9EDE3"/>
                </a:solidFill>
                <a:latin typeface="Public Sans"/>
              </a:rPr>
              <a:t>Fonte: </a:t>
            </a:r>
            <a:r>
              <a:rPr lang="en-US" sz="1700">
                <a:solidFill>
                  <a:srgbClr val="B9EDE3"/>
                </a:solidFill>
                <a:latin typeface="Public Sans"/>
                <a:hlinkClick r:id="rId5" tooltip="https://www.gov.br/anp/pt-br"/>
              </a:rPr>
              <a:t>Agência Nacional do Petróleo, Gás Natural e Biocombustíveis</a:t>
            </a:r>
            <a:r>
              <a:rPr lang="en-US" sz="1700">
                <a:solidFill>
                  <a:srgbClr val="B9EDE3"/>
                </a:solidFill>
                <a:latin typeface="Public Sans"/>
              </a:rPr>
              <a:t> (ANP)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3855" y="591417"/>
            <a:ext cx="7794894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League Spartan"/>
              </a:rPr>
              <a:t>Alguns Insights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959226" y="2411371"/>
            <a:ext cx="7167504" cy="5347186"/>
          </a:xfrm>
          <a:custGeom>
            <a:avLst/>
            <a:gdLst/>
            <a:ahLst/>
            <a:cxnLst/>
            <a:rect r="r" b="b" t="t" l="l"/>
            <a:pathLst>
              <a:path h="5347186" w="7167504">
                <a:moveTo>
                  <a:pt x="0" y="0"/>
                </a:moveTo>
                <a:lnTo>
                  <a:pt x="7167505" y="0"/>
                </a:lnTo>
                <a:lnTo>
                  <a:pt x="7167505" y="5347186"/>
                </a:lnTo>
                <a:lnTo>
                  <a:pt x="0" y="5347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59226" y="7950022"/>
            <a:ext cx="7167504" cy="184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7"/>
              </a:lnSpc>
            </a:pPr>
            <a:r>
              <a:rPr lang="en-US" sz="2105">
                <a:solidFill>
                  <a:srgbClr val="FFFFFF"/>
                </a:solidFill>
                <a:latin typeface="Questrial"/>
              </a:rPr>
              <a:t>A Gasolina Comum apresentou um aumento médio de aproximadamente 4,0% em julho,</a:t>
            </a:r>
          </a:p>
          <a:p>
            <a:pPr algn="ctr">
              <a:lnSpc>
                <a:spcPts val="2947"/>
              </a:lnSpc>
            </a:pPr>
            <a:r>
              <a:rPr lang="en-US" sz="2105">
                <a:solidFill>
                  <a:srgbClr val="FFFFFF"/>
                </a:solidFill>
                <a:latin typeface="Questrial"/>
              </a:rPr>
              <a:t>enquanto a Gasolina Aditivada teve um aumento médio de 3,8% no mesmo período.</a:t>
            </a:r>
          </a:p>
          <a:p>
            <a:pPr algn="ctr">
              <a:lnSpc>
                <a:spcPts val="2947"/>
              </a:lnSpc>
            </a:pPr>
            <a:r>
              <a:rPr lang="en-US" sz="2105">
                <a:solidFill>
                  <a:srgbClr val="FFFFFF"/>
                </a:solidFill>
                <a:latin typeface="Questrial"/>
              </a:rPr>
              <a:t>Já o etanol apresentou aumento médio de cerca de 1,7%.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1801" y="7950022"/>
            <a:ext cx="7167504" cy="147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7"/>
              </a:lnSpc>
            </a:pPr>
            <a:r>
              <a:rPr lang="en-US" sz="2105">
                <a:solidFill>
                  <a:srgbClr val="FFFFFF"/>
                </a:solidFill>
                <a:latin typeface="Questrial"/>
              </a:rPr>
              <a:t>Durante os meses de junho e julho, os preços dos combustíveis no Brasil apresentaram uma ligeira tendência de aumento, com os valores médios do etanol e da gasolina aumentando em julho em comparação a junho.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51510" y="1708426"/>
            <a:ext cx="1037957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B9EDE3"/>
                </a:solidFill>
                <a:latin typeface="Open Sans Bold"/>
              </a:rPr>
              <a:t>Comportamento  e Média dos combustíveis em Junho e Julho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53" r="0" b="-168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4967" y="223039"/>
            <a:ext cx="1687466" cy="1474059"/>
            <a:chOff x="0" y="0"/>
            <a:chExt cx="2249955" cy="1965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06458" y="0"/>
              <a:ext cx="1637039" cy="1609812"/>
            </a:xfrm>
            <a:custGeom>
              <a:avLst/>
              <a:gdLst/>
              <a:ahLst/>
              <a:cxnLst/>
              <a:rect r="r" b="b" t="t" l="l"/>
              <a:pathLst>
                <a:path h="1609812" w="1637039">
                  <a:moveTo>
                    <a:pt x="0" y="0"/>
                  </a:moveTo>
                  <a:lnTo>
                    <a:pt x="1637039" y="0"/>
                  </a:lnTo>
                  <a:lnTo>
                    <a:pt x="1637039" y="1609812"/>
                  </a:lnTo>
                  <a:lnTo>
                    <a:pt x="0" y="160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609812"/>
              <a:ext cx="224995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1764" spc="-97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4432" y="2817516"/>
            <a:ext cx="8396541" cy="5053365"/>
          </a:xfrm>
          <a:custGeom>
            <a:avLst/>
            <a:gdLst/>
            <a:ahLst/>
            <a:cxnLst/>
            <a:rect r="r" b="b" t="t" l="l"/>
            <a:pathLst>
              <a:path h="5053365" w="8396541">
                <a:moveTo>
                  <a:pt x="0" y="0"/>
                </a:moveTo>
                <a:lnTo>
                  <a:pt x="8396541" y="0"/>
                </a:lnTo>
                <a:lnTo>
                  <a:pt x="8396541" y="5053365"/>
                </a:lnTo>
                <a:lnTo>
                  <a:pt x="0" y="505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52757" y="2817516"/>
            <a:ext cx="8470811" cy="5053365"/>
          </a:xfrm>
          <a:custGeom>
            <a:avLst/>
            <a:gdLst/>
            <a:ahLst/>
            <a:cxnLst/>
            <a:rect r="r" b="b" t="t" l="l"/>
            <a:pathLst>
              <a:path h="5053365" w="8470811">
                <a:moveTo>
                  <a:pt x="0" y="0"/>
                </a:moveTo>
                <a:lnTo>
                  <a:pt x="8470811" y="0"/>
                </a:lnTo>
                <a:lnTo>
                  <a:pt x="8470811" y="5053365"/>
                </a:lnTo>
                <a:lnTo>
                  <a:pt x="0" y="50533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9893762"/>
            <a:ext cx="8360001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B9EDE3"/>
                </a:solidFill>
                <a:latin typeface="Public Sans"/>
              </a:rPr>
              <a:t>Fonte: </a:t>
            </a:r>
            <a:r>
              <a:rPr lang="en-US" sz="1700">
                <a:solidFill>
                  <a:srgbClr val="B9EDE3"/>
                </a:solidFill>
                <a:latin typeface="Public Sans"/>
                <a:hlinkClick r:id="rId6" tooltip="https://www.gov.br/anp/pt-br"/>
              </a:rPr>
              <a:t>Agência Nacional do Petróleo, Gás Natural e Biocombustíveis</a:t>
            </a:r>
            <a:r>
              <a:rPr lang="en-US" sz="1700">
                <a:solidFill>
                  <a:srgbClr val="B9EDE3"/>
                </a:solidFill>
                <a:latin typeface="Public Sans"/>
              </a:rPr>
              <a:t> (ANP)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21562" y="7984996"/>
            <a:ext cx="12044877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</a:rPr>
              <a:t>A Região Norte foi predominante nos resultados obtidos.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</a:rPr>
              <a:t>Essa disparidade de preços em relação às demais regiões pode impactar diretamente o custo de vida e a economia local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41650" y="1708426"/>
            <a:ext cx="109992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B9EDE3"/>
                </a:solidFill>
                <a:latin typeface="Open Sans Bold"/>
              </a:rPr>
              <a:t>Top 5 Estados que tem o </a:t>
            </a:r>
            <a:r>
              <a:rPr lang="en-US" sz="2699">
                <a:solidFill>
                  <a:srgbClr val="FFBD59"/>
                </a:solidFill>
                <a:latin typeface="Open Sans Bold"/>
              </a:rPr>
              <a:t>maior </a:t>
            </a:r>
            <a:r>
              <a:rPr lang="en-US" sz="2699">
                <a:solidFill>
                  <a:srgbClr val="B9EDE3"/>
                </a:solidFill>
                <a:latin typeface="Open Sans Bold"/>
              </a:rPr>
              <a:t>preço médio de Gasolina e Etanol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53" r="0" b="-168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4967" y="223039"/>
            <a:ext cx="1687466" cy="1474059"/>
            <a:chOff x="0" y="0"/>
            <a:chExt cx="2249955" cy="1965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06458" y="0"/>
              <a:ext cx="1637039" cy="1609812"/>
            </a:xfrm>
            <a:custGeom>
              <a:avLst/>
              <a:gdLst/>
              <a:ahLst/>
              <a:cxnLst/>
              <a:rect r="r" b="b" t="t" l="l"/>
              <a:pathLst>
                <a:path h="1609812" w="1637039">
                  <a:moveTo>
                    <a:pt x="0" y="0"/>
                  </a:moveTo>
                  <a:lnTo>
                    <a:pt x="1637039" y="0"/>
                  </a:lnTo>
                  <a:lnTo>
                    <a:pt x="1637039" y="1609812"/>
                  </a:lnTo>
                  <a:lnTo>
                    <a:pt x="0" y="160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609812"/>
              <a:ext cx="224995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1764" spc="-97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87161" y="2637179"/>
            <a:ext cx="12913678" cy="5116904"/>
          </a:xfrm>
          <a:custGeom>
            <a:avLst/>
            <a:gdLst/>
            <a:ahLst/>
            <a:cxnLst/>
            <a:rect r="r" b="b" t="t" l="l"/>
            <a:pathLst>
              <a:path h="5116904" w="12913678">
                <a:moveTo>
                  <a:pt x="0" y="0"/>
                </a:moveTo>
                <a:lnTo>
                  <a:pt x="12913678" y="0"/>
                </a:lnTo>
                <a:lnTo>
                  <a:pt x="12913678" y="5116904"/>
                </a:lnTo>
                <a:lnTo>
                  <a:pt x="0" y="5116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9893762"/>
            <a:ext cx="8360001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B9EDE3"/>
                </a:solidFill>
                <a:latin typeface="Public Sans"/>
              </a:rPr>
              <a:t>Fonte: </a:t>
            </a:r>
            <a:r>
              <a:rPr lang="en-US" sz="1700">
                <a:solidFill>
                  <a:srgbClr val="B9EDE3"/>
                </a:solidFill>
                <a:latin typeface="Public Sans"/>
                <a:hlinkClick r:id="rId5" tooltip="https://www.gov.br/anp/pt-br"/>
              </a:rPr>
              <a:t>Agência Nacional do Petróleo, Gás Natural e Biocombustíveis</a:t>
            </a:r>
            <a:r>
              <a:rPr lang="en-US" sz="1700">
                <a:solidFill>
                  <a:srgbClr val="B9EDE3"/>
                </a:solidFill>
                <a:latin typeface="Public Sans"/>
              </a:rPr>
              <a:t> (ANP)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0567" y="7964965"/>
            <a:ext cx="1538686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</a:rPr>
              <a:t>O Estado de São Paulo apresenta um desempenho notável ao figurar como segundo colocado em ambos os gráficos de menor preço médio de gasolina e etanol no Brasil.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83607" y="1708426"/>
            <a:ext cx="1111537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B9EDE3"/>
                </a:solidFill>
                <a:latin typeface="Open Sans Bold"/>
              </a:rPr>
              <a:t>Top 5 Estados que tem o </a:t>
            </a:r>
            <a:r>
              <a:rPr lang="en-US" sz="2699">
                <a:solidFill>
                  <a:srgbClr val="C1FF72"/>
                </a:solidFill>
                <a:latin typeface="Open Sans Bold"/>
              </a:rPr>
              <a:t>menor </a:t>
            </a:r>
            <a:r>
              <a:rPr lang="en-US" sz="2699">
                <a:solidFill>
                  <a:srgbClr val="B9EDE3"/>
                </a:solidFill>
                <a:latin typeface="Open Sans Bold"/>
              </a:rPr>
              <a:t>preço médio de Gasolina e Etanol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53" r="0" b="-168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4967" y="223039"/>
            <a:ext cx="1687466" cy="1474059"/>
            <a:chOff x="0" y="0"/>
            <a:chExt cx="2249955" cy="1965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06458" y="0"/>
              <a:ext cx="1637039" cy="1609812"/>
            </a:xfrm>
            <a:custGeom>
              <a:avLst/>
              <a:gdLst/>
              <a:ahLst/>
              <a:cxnLst/>
              <a:rect r="r" b="b" t="t" l="l"/>
              <a:pathLst>
                <a:path h="1609812" w="1637039">
                  <a:moveTo>
                    <a:pt x="0" y="0"/>
                  </a:moveTo>
                  <a:lnTo>
                    <a:pt x="1637039" y="0"/>
                  </a:lnTo>
                  <a:lnTo>
                    <a:pt x="1637039" y="1609812"/>
                  </a:lnTo>
                  <a:lnTo>
                    <a:pt x="0" y="160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609812"/>
              <a:ext cx="224995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1764" spc="-97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7572" y="5620737"/>
            <a:ext cx="2696103" cy="2696103"/>
          </a:xfrm>
          <a:custGeom>
            <a:avLst/>
            <a:gdLst/>
            <a:ahLst/>
            <a:cxnLst/>
            <a:rect r="r" b="b" t="t" l="l"/>
            <a:pathLst>
              <a:path h="2696103" w="2696103">
                <a:moveTo>
                  <a:pt x="0" y="0"/>
                </a:moveTo>
                <a:lnTo>
                  <a:pt x="2696103" y="0"/>
                </a:lnTo>
                <a:lnTo>
                  <a:pt x="2696103" y="2696103"/>
                </a:lnTo>
                <a:lnTo>
                  <a:pt x="0" y="2696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88532" y="3764481"/>
            <a:ext cx="2856431" cy="2856431"/>
          </a:xfrm>
          <a:custGeom>
            <a:avLst/>
            <a:gdLst/>
            <a:ahLst/>
            <a:cxnLst/>
            <a:rect r="r" b="b" t="t" l="l"/>
            <a:pathLst>
              <a:path h="2856431" w="2856431">
                <a:moveTo>
                  <a:pt x="0" y="0"/>
                </a:moveTo>
                <a:lnTo>
                  <a:pt x="2856431" y="0"/>
                </a:lnTo>
                <a:lnTo>
                  <a:pt x="2856431" y="2856431"/>
                </a:lnTo>
                <a:lnTo>
                  <a:pt x="0" y="2856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28295" y="3342702"/>
            <a:ext cx="2887685" cy="1467367"/>
          </a:xfrm>
          <a:custGeom>
            <a:avLst/>
            <a:gdLst/>
            <a:ahLst/>
            <a:cxnLst/>
            <a:rect r="r" b="b" t="t" l="l"/>
            <a:pathLst>
              <a:path h="1467367" w="2887685">
                <a:moveTo>
                  <a:pt x="0" y="0"/>
                </a:moveTo>
                <a:lnTo>
                  <a:pt x="2887685" y="0"/>
                </a:lnTo>
                <a:lnTo>
                  <a:pt x="2887685" y="1467367"/>
                </a:lnTo>
                <a:lnTo>
                  <a:pt x="0" y="1467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78" t="0" r="-10378" b="-50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9845" y="3725330"/>
            <a:ext cx="1571557" cy="1571557"/>
          </a:xfrm>
          <a:custGeom>
            <a:avLst/>
            <a:gdLst/>
            <a:ahLst/>
            <a:cxnLst/>
            <a:rect r="r" b="b" t="t" l="l"/>
            <a:pathLst>
              <a:path h="1571557" w="1571557">
                <a:moveTo>
                  <a:pt x="0" y="0"/>
                </a:moveTo>
                <a:lnTo>
                  <a:pt x="1571558" y="0"/>
                </a:lnTo>
                <a:lnTo>
                  <a:pt x="1571558" y="1571557"/>
                </a:lnTo>
                <a:lnTo>
                  <a:pt x="0" y="1571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16301" y="3764481"/>
            <a:ext cx="2770613" cy="2804818"/>
          </a:xfrm>
          <a:custGeom>
            <a:avLst/>
            <a:gdLst/>
            <a:ahLst/>
            <a:cxnLst/>
            <a:rect r="r" b="b" t="t" l="l"/>
            <a:pathLst>
              <a:path h="2804818" w="2770613">
                <a:moveTo>
                  <a:pt x="0" y="0"/>
                </a:moveTo>
                <a:lnTo>
                  <a:pt x="2770613" y="0"/>
                </a:lnTo>
                <a:lnTo>
                  <a:pt x="2770613" y="2804818"/>
                </a:lnTo>
                <a:lnTo>
                  <a:pt x="0" y="28048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369621" y="4008312"/>
            <a:ext cx="2856936" cy="2036892"/>
            <a:chOff x="0" y="0"/>
            <a:chExt cx="3809247" cy="271585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758471" cy="2715857"/>
              <a:chOff x="0" y="0"/>
              <a:chExt cx="812800" cy="5873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203200" y="-471"/>
                <a:ext cx="406400" cy="588267"/>
              </a:xfrm>
              <a:custGeom>
                <a:avLst/>
                <a:gdLst/>
                <a:ahLst/>
                <a:cxnLst/>
                <a:rect r="r" b="b" t="t" l="l"/>
                <a:pathLst>
                  <a:path h="588267" w="406400">
                    <a:moveTo>
                      <a:pt x="406400" y="471"/>
                    </a:moveTo>
                    <a:lnTo>
                      <a:pt x="406400" y="471"/>
                    </a:lnTo>
                    <a:cubicBezTo>
                      <a:pt x="301171" y="0"/>
                      <a:pt x="203734" y="55869"/>
                      <a:pt x="150984" y="146922"/>
                    </a:cubicBezTo>
                    <a:cubicBezTo>
                      <a:pt x="98233" y="237975"/>
                      <a:pt x="98233" y="350293"/>
                      <a:pt x="150984" y="441346"/>
                    </a:cubicBezTo>
                    <a:cubicBezTo>
                      <a:pt x="203734" y="532399"/>
                      <a:pt x="301171" y="588268"/>
                      <a:pt x="406400" y="587797"/>
                    </a:cubicBezTo>
                    <a:lnTo>
                      <a:pt x="0" y="587797"/>
                    </a:lnTo>
                    <a:cubicBezTo>
                      <a:pt x="105229" y="588268"/>
                      <a:pt x="202666" y="532399"/>
                      <a:pt x="255416" y="441346"/>
                    </a:cubicBezTo>
                    <a:cubicBezTo>
                      <a:pt x="308167" y="350293"/>
                      <a:pt x="308167" y="237975"/>
                      <a:pt x="255416" y="146922"/>
                    </a:cubicBezTo>
                    <a:cubicBezTo>
                      <a:pt x="202666" y="55869"/>
                      <a:pt x="105229" y="0"/>
                      <a:pt x="0" y="47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8128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68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0" y="140065"/>
              <a:ext cx="3809247" cy="2142702"/>
            </a:xfrm>
            <a:custGeom>
              <a:avLst/>
              <a:gdLst/>
              <a:ahLst/>
              <a:cxnLst/>
              <a:rect r="r" b="b" t="t" l="l"/>
              <a:pathLst>
                <a:path h="2142702" w="3809247">
                  <a:moveTo>
                    <a:pt x="0" y="0"/>
                  </a:moveTo>
                  <a:lnTo>
                    <a:pt x="3809247" y="0"/>
                  </a:lnTo>
                  <a:lnTo>
                    <a:pt x="3809247" y="2142702"/>
                  </a:lnTo>
                  <a:lnTo>
                    <a:pt x="0" y="214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25956" y="9078051"/>
            <a:ext cx="16688454" cy="989240"/>
            <a:chOff x="0" y="0"/>
            <a:chExt cx="22251272" cy="13189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00981" cy="1318987"/>
            </a:xfrm>
            <a:custGeom>
              <a:avLst/>
              <a:gdLst/>
              <a:ahLst/>
              <a:cxnLst/>
              <a:rect r="r" b="b" t="t" l="l"/>
              <a:pathLst>
                <a:path h="1318987" w="1500981">
                  <a:moveTo>
                    <a:pt x="0" y="0"/>
                  </a:moveTo>
                  <a:lnTo>
                    <a:pt x="1500981" y="0"/>
                  </a:lnTo>
                  <a:lnTo>
                    <a:pt x="1500981" y="1318987"/>
                  </a:lnTo>
                  <a:lnTo>
                    <a:pt x="0" y="1318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413232" y="-38100"/>
              <a:ext cx="19354988" cy="120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371757" indent="-185879" lvl="1">
                <a:lnSpc>
                  <a:spcPts val="2410"/>
                </a:lnSpc>
                <a:buFont typeface="Arial"/>
                <a:buChar char="•"/>
              </a:pPr>
              <a:r>
                <a:rPr lang="en-US" sz="1721">
                  <a:solidFill>
                    <a:srgbClr val="FFFFFF"/>
                  </a:solidFill>
                  <a:latin typeface="News Cycle"/>
                </a:rPr>
                <a:t>As matérias jornalísticas presentes aqui neste projeto acadêmico são FICTÍCIAS, tendo sido utilizada somente com intuito de tornar a apresentação mais impactante.</a:t>
              </a:r>
            </a:p>
            <a:p>
              <a:pPr algn="ctr" marL="371757" indent="-185879" lvl="1">
                <a:lnSpc>
                  <a:spcPts val="2410"/>
                </a:lnSpc>
                <a:buFont typeface="Arial"/>
                <a:buChar char="•"/>
              </a:pPr>
              <a:r>
                <a:rPr lang="en-US" sz="1721">
                  <a:solidFill>
                    <a:srgbClr val="FFFFFF"/>
                  </a:solidFill>
                  <a:latin typeface="News Cycle"/>
                </a:rPr>
                <a:t>A pessoa e a voz utilizada para verbalizar a matéria são totalmente livres de direitos autorais, provenientes de uma inteligência artificial. (elevenlabs.io, studio.d-id.com)</a:t>
              </a:r>
            </a:p>
            <a:p>
              <a:pPr algn="ctr" marL="371757" indent="-185879" lvl="1">
                <a:lnSpc>
                  <a:spcPts val="2410"/>
                </a:lnSpc>
                <a:buFont typeface="Arial"/>
                <a:buChar char="•"/>
              </a:pPr>
              <a:r>
                <a:rPr lang="en-US" sz="1721">
                  <a:solidFill>
                    <a:srgbClr val="FFFFFF"/>
                  </a:solidFill>
                  <a:latin typeface="News Cycle"/>
                </a:rPr>
                <a:t>As músicas aqui utilizadas são inteiramente "No Copyright" (livre de direitos autorais)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20750291" y="0"/>
              <a:ext cx="1500981" cy="1318987"/>
            </a:xfrm>
            <a:custGeom>
              <a:avLst/>
              <a:gdLst/>
              <a:ahLst/>
              <a:cxnLst/>
              <a:rect r="r" b="b" t="t" l="l"/>
              <a:pathLst>
                <a:path h="1318987" w="1500981">
                  <a:moveTo>
                    <a:pt x="0" y="0"/>
                  </a:moveTo>
                  <a:lnTo>
                    <a:pt x="1500981" y="0"/>
                  </a:lnTo>
                  <a:lnTo>
                    <a:pt x="1500981" y="1318987"/>
                  </a:lnTo>
                  <a:lnTo>
                    <a:pt x="0" y="1318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668832" y="4920168"/>
            <a:ext cx="1406610" cy="1401137"/>
          </a:xfrm>
          <a:custGeom>
            <a:avLst/>
            <a:gdLst/>
            <a:ahLst/>
            <a:cxnLst/>
            <a:rect r="r" b="b" t="t" l="l"/>
            <a:pathLst>
              <a:path h="1401137" w="1406610">
                <a:moveTo>
                  <a:pt x="0" y="0"/>
                </a:moveTo>
                <a:lnTo>
                  <a:pt x="1406611" y="0"/>
                </a:lnTo>
                <a:lnTo>
                  <a:pt x="1406611" y="1401137"/>
                </a:lnTo>
                <a:lnTo>
                  <a:pt x="0" y="1401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037564" y="6620912"/>
            <a:ext cx="2669146" cy="851889"/>
            <a:chOff x="0" y="0"/>
            <a:chExt cx="3558862" cy="1135852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39891"/>
              <a:ext cx="3558862" cy="1095961"/>
              <a:chOff x="0" y="0"/>
              <a:chExt cx="702985" cy="21648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02985" cy="216486"/>
              </a:xfrm>
              <a:custGeom>
                <a:avLst/>
                <a:gdLst/>
                <a:ahLst/>
                <a:cxnLst/>
                <a:rect r="r" b="b" t="t" l="l"/>
                <a:pathLst>
                  <a:path h="216486" w="702985">
                    <a:moveTo>
                      <a:pt x="60911" y="0"/>
                    </a:moveTo>
                    <a:lnTo>
                      <a:pt x="642074" y="0"/>
                    </a:lnTo>
                    <a:cubicBezTo>
                      <a:pt x="658229" y="0"/>
                      <a:pt x="673722" y="6417"/>
                      <a:pt x="685145" y="17840"/>
                    </a:cubicBezTo>
                    <a:cubicBezTo>
                      <a:pt x="696568" y="29263"/>
                      <a:pt x="702985" y="44756"/>
                      <a:pt x="702985" y="60911"/>
                    </a:cubicBezTo>
                    <a:lnTo>
                      <a:pt x="702985" y="155575"/>
                    </a:lnTo>
                    <a:cubicBezTo>
                      <a:pt x="702985" y="171730"/>
                      <a:pt x="696568" y="187223"/>
                      <a:pt x="685145" y="198646"/>
                    </a:cubicBezTo>
                    <a:cubicBezTo>
                      <a:pt x="673722" y="210069"/>
                      <a:pt x="658229" y="216486"/>
                      <a:pt x="642074" y="216486"/>
                    </a:cubicBezTo>
                    <a:lnTo>
                      <a:pt x="60911" y="216486"/>
                    </a:lnTo>
                    <a:cubicBezTo>
                      <a:pt x="44756" y="216486"/>
                      <a:pt x="29263" y="210069"/>
                      <a:pt x="17840" y="198646"/>
                    </a:cubicBezTo>
                    <a:cubicBezTo>
                      <a:pt x="6417" y="187223"/>
                      <a:pt x="0" y="171730"/>
                      <a:pt x="0" y="155575"/>
                    </a:cubicBezTo>
                    <a:lnTo>
                      <a:pt x="0" y="60911"/>
                    </a:lnTo>
                    <a:cubicBezTo>
                      <a:pt x="0" y="44756"/>
                      <a:pt x="6417" y="29263"/>
                      <a:pt x="17840" y="17840"/>
                    </a:cubicBezTo>
                    <a:cubicBezTo>
                      <a:pt x="29263" y="6417"/>
                      <a:pt x="44756" y="0"/>
                      <a:pt x="60911" y="0"/>
                    </a:cubicBezTo>
                    <a:close/>
                  </a:path>
                </a:pathLst>
              </a:custGeom>
              <a:solidFill>
                <a:srgbClr val="B9EDE3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68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178266" y="0"/>
              <a:ext cx="3082675" cy="1135852"/>
            </a:xfrm>
            <a:custGeom>
              <a:avLst/>
              <a:gdLst/>
              <a:ahLst/>
              <a:cxnLst/>
              <a:rect r="r" b="b" t="t" l="l"/>
              <a:pathLst>
                <a:path h="1135852" w="3082675">
                  <a:moveTo>
                    <a:pt x="0" y="0"/>
                  </a:moveTo>
                  <a:lnTo>
                    <a:pt x="3082675" y="0"/>
                  </a:lnTo>
                  <a:lnTo>
                    <a:pt x="3082675" y="1135852"/>
                  </a:lnTo>
                  <a:lnTo>
                    <a:pt x="0" y="1135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-9689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3535521" y="676413"/>
            <a:ext cx="11216959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League Spartan"/>
              </a:rPr>
              <a:t>Ferramentas Utilizadas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7572" y="2752787"/>
            <a:ext cx="280823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Questrial"/>
              </a:rPr>
              <a:t>Comunicação: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28775" y="2752787"/>
            <a:ext cx="337495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Questrial"/>
              </a:rPr>
              <a:t>Análise e insights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8861" y="5287679"/>
            <a:ext cx="153352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469E7"/>
                </a:solidFill>
                <a:latin typeface="Public Sans"/>
              </a:rPr>
              <a:t>Discord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7742" y="7726925"/>
            <a:ext cx="205576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ublic Sans"/>
              </a:rPr>
              <a:t>Whatsapp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84751" y="2752787"/>
            <a:ext cx="3033712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Questrial"/>
              </a:rPr>
              <a:t>Versionamento: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677714" y="2752787"/>
            <a:ext cx="284544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Questrial"/>
              </a:rPr>
              <a:t>Apresentação: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99489" y="2752787"/>
            <a:ext cx="25972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Questrial"/>
              </a:rPr>
              <a:t>Organização: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53" r="0" b="-168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4967" y="223039"/>
            <a:ext cx="1687466" cy="1474059"/>
            <a:chOff x="0" y="0"/>
            <a:chExt cx="2249955" cy="1965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06458" y="0"/>
              <a:ext cx="1637039" cy="1609812"/>
            </a:xfrm>
            <a:custGeom>
              <a:avLst/>
              <a:gdLst/>
              <a:ahLst/>
              <a:cxnLst/>
              <a:rect r="r" b="b" t="t" l="l"/>
              <a:pathLst>
                <a:path h="1609812" w="1637039">
                  <a:moveTo>
                    <a:pt x="0" y="0"/>
                  </a:moveTo>
                  <a:lnTo>
                    <a:pt x="1637039" y="0"/>
                  </a:lnTo>
                  <a:lnTo>
                    <a:pt x="1637039" y="1609812"/>
                  </a:lnTo>
                  <a:lnTo>
                    <a:pt x="0" y="160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609812"/>
              <a:ext cx="224995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1764" spc="-97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972972"/>
            <a:ext cx="7984672" cy="6560110"/>
          </a:xfrm>
          <a:custGeom>
            <a:avLst/>
            <a:gdLst/>
            <a:ahLst/>
            <a:cxnLst/>
            <a:rect r="r" b="b" t="t" l="l"/>
            <a:pathLst>
              <a:path h="6560110" w="7984672">
                <a:moveTo>
                  <a:pt x="0" y="0"/>
                </a:moveTo>
                <a:lnTo>
                  <a:pt x="7984672" y="0"/>
                </a:lnTo>
                <a:lnTo>
                  <a:pt x="7984672" y="6560110"/>
                </a:lnTo>
                <a:lnTo>
                  <a:pt x="0" y="6560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84075" y="2972972"/>
            <a:ext cx="8113359" cy="6569636"/>
          </a:xfrm>
          <a:custGeom>
            <a:avLst/>
            <a:gdLst/>
            <a:ahLst/>
            <a:cxnLst/>
            <a:rect r="r" b="b" t="t" l="l"/>
            <a:pathLst>
              <a:path h="6569636" w="8113359">
                <a:moveTo>
                  <a:pt x="0" y="0"/>
                </a:moveTo>
                <a:lnTo>
                  <a:pt x="8113358" y="0"/>
                </a:lnTo>
                <a:lnTo>
                  <a:pt x="8113358" y="6569636"/>
                </a:lnTo>
                <a:lnTo>
                  <a:pt x="0" y="6569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153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74611" y="1965652"/>
            <a:ext cx="3419771" cy="1007320"/>
          </a:xfrm>
          <a:custGeom>
            <a:avLst/>
            <a:gdLst/>
            <a:ahLst/>
            <a:cxnLst/>
            <a:rect r="r" b="b" t="t" l="l"/>
            <a:pathLst>
              <a:path h="1007320" w="3419771">
                <a:moveTo>
                  <a:pt x="0" y="0"/>
                </a:moveTo>
                <a:lnTo>
                  <a:pt x="3419771" y="0"/>
                </a:lnTo>
                <a:lnTo>
                  <a:pt x="3419771" y="1007320"/>
                </a:lnTo>
                <a:lnTo>
                  <a:pt x="0" y="1007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77874" y="1697097"/>
            <a:ext cx="1383971" cy="1268063"/>
          </a:xfrm>
          <a:custGeom>
            <a:avLst/>
            <a:gdLst/>
            <a:ahLst/>
            <a:cxnLst/>
            <a:rect r="r" b="b" t="t" l="l"/>
            <a:pathLst>
              <a:path h="1268063" w="1383971">
                <a:moveTo>
                  <a:pt x="0" y="0"/>
                </a:moveTo>
                <a:lnTo>
                  <a:pt x="1383971" y="0"/>
                </a:lnTo>
                <a:lnTo>
                  <a:pt x="1383971" y="1268064"/>
                </a:lnTo>
                <a:lnTo>
                  <a:pt x="0" y="1268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23795" y="674786"/>
            <a:ext cx="11216959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League Spartan"/>
              </a:rPr>
              <a:t>Organização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61845" y="2186651"/>
            <a:ext cx="368558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BD59"/>
                </a:solidFill>
                <a:latin typeface="Quicksand Bold"/>
              </a:rPr>
              <a:t>Scrum Board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t="0" r="-1605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10800000">
            <a:off x="738475" y="6410940"/>
            <a:ext cx="7015165" cy="3507583"/>
            <a:chOff x="0" y="0"/>
            <a:chExt cx="6350000" cy="3175000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3175000" y="3175000"/>
                  </a:moveTo>
                  <a:cubicBezTo>
                    <a:pt x="1421130" y="3175000"/>
                    <a:pt x="0" y="1753870"/>
                    <a:pt x="0" y="0"/>
                  </a:cubicBezTo>
                  <a:lnTo>
                    <a:pt x="6350000" y="0"/>
                  </a:lnTo>
                  <a:cubicBezTo>
                    <a:pt x="6350000" y="1753870"/>
                    <a:pt x="4928870" y="3175000"/>
                    <a:pt x="3175000" y="3175000"/>
                  </a:cubicBezTo>
                  <a:close/>
                </a:path>
              </a:pathLst>
            </a:custGeom>
            <a:blipFill>
              <a:blip r:embed="rId3"/>
              <a:stretch>
                <a:fillRect l="-20225" t="-15943" r="0" b="-1931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4967" y="223039"/>
            <a:ext cx="1687466" cy="1474059"/>
            <a:chOff x="0" y="0"/>
            <a:chExt cx="2249955" cy="1965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06458" y="0"/>
              <a:ext cx="1637039" cy="1609812"/>
            </a:xfrm>
            <a:custGeom>
              <a:avLst/>
              <a:gdLst/>
              <a:ahLst/>
              <a:cxnLst/>
              <a:rect r="r" b="b" t="t" l="l"/>
              <a:pathLst>
                <a:path h="1609812" w="1637039">
                  <a:moveTo>
                    <a:pt x="0" y="0"/>
                  </a:moveTo>
                  <a:lnTo>
                    <a:pt x="1637039" y="0"/>
                  </a:lnTo>
                  <a:lnTo>
                    <a:pt x="1637039" y="1609812"/>
                  </a:lnTo>
                  <a:lnTo>
                    <a:pt x="0" y="160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609812"/>
              <a:ext cx="224995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1764" spc="-97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343174" y="3690436"/>
            <a:ext cx="853702" cy="853702"/>
          </a:xfrm>
          <a:custGeom>
            <a:avLst/>
            <a:gdLst/>
            <a:ahLst/>
            <a:cxnLst/>
            <a:rect r="r" b="b" t="t" l="l"/>
            <a:pathLst>
              <a:path h="853702" w="853702">
                <a:moveTo>
                  <a:pt x="0" y="0"/>
                </a:moveTo>
                <a:lnTo>
                  <a:pt x="853702" y="0"/>
                </a:lnTo>
                <a:lnTo>
                  <a:pt x="853702" y="853701"/>
                </a:lnTo>
                <a:lnTo>
                  <a:pt x="0" y="85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53861" y="3690436"/>
            <a:ext cx="869269" cy="869269"/>
          </a:xfrm>
          <a:custGeom>
            <a:avLst/>
            <a:gdLst/>
            <a:ahLst/>
            <a:cxnLst/>
            <a:rect r="r" b="b" t="t" l="l"/>
            <a:pathLst>
              <a:path h="869269" w="869269">
                <a:moveTo>
                  <a:pt x="0" y="0"/>
                </a:moveTo>
                <a:lnTo>
                  <a:pt x="869268" y="0"/>
                </a:lnTo>
                <a:lnTo>
                  <a:pt x="869268" y="869269"/>
                </a:lnTo>
                <a:lnTo>
                  <a:pt x="0" y="869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66004" y="3683792"/>
            <a:ext cx="860346" cy="860346"/>
          </a:xfrm>
          <a:custGeom>
            <a:avLst/>
            <a:gdLst/>
            <a:ahLst/>
            <a:cxnLst/>
            <a:rect r="r" b="b" t="t" l="l"/>
            <a:pathLst>
              <a:path h="860346" w="860346">
                <a:moveTo>
                  <a:pt x="0" y="0"/>
                </a:moveTo>
                <a:lnTo>
                  <a:pt x="860346" y="0"/>
                </a:lnTo>
                <a:lnTo>
                  <a:pt x="860346" y="860345"/>
                </a:lnTo>
                <a:lnTo>
                  <a:pt x="0" y="8603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43174" y="2533995"/>
            <a:ext cx="950243" cy="950243"/>
          </a:xfrm>
          <a:custGeom>
            <a:avLst/>
            <a:gdLst/>
            <a:ahLst/>
            <a:cxnLst/>
            <a:rect r="r" b="b" t="t" l="l"/>
            <a:pathLst>
              <a:path h="950243" w="950243">
                <a:moveTo>
                  <a:pt x="0" y="0"/>
                </a:moveTo>
                <a:lnTo>
                  <a:pt x="950243" y="0"/>
                </a:lnTo>
                <a:lnTo>
                  <a:pt x="950243" y="950243"/>
                </a:lnTo>
                <a:lnTo>
                  <a:pt x="0" y="950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399537" y="1219373"/>
            <a:ext cx="3859763" cy="2171089"/>
            <a:chOff x="0" y="0"/>
            <a:chExt cx="1128903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10"/>
              <a:stretch>
                <a:fillRect l="0" t="-16673" r="0" b="-1667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38475" y="4812355"/>
            <a:ext cx="1302349" cy="45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6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ublic Sans Bold"/>
              </a:rPr>
              <a:t>E-mail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8475" y="5259744"/>
            <a:ext cx="4505231" cy="44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5"/>
              </a:lnSpc>
            </a:pPr>
            <a:r>
              <a:rPr lang="en-US" sz="2525">
                <a:solidFill>
                  <a:srgbClr val="FFFFFF"/>
                </a:solidFill>
                <a:latin typeface="Public Sans"/>
              </a:rPr>
              <a:t>contato</a:t>
            </a:r>
            <a:r>
              <a:rPr lang="en-US" sz="2525">
                <a:solidFill>
                  <a:srgbClr val="FFFFFF"/>
                </a:solidFill>
                <a:latin typeface="Public Sans"/>
              </a:rPr>
              <a:t>@datainsights.com.br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8475" y="3664742"/>
            <a:ext cx="2604699" cy="45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6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ublic Sans Bold"/>
              </a:rPr>
              <a:t>Mídias Sociais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8475" y="4096116"/>
            <a:ext cx="2252616" cy="44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5"/>
              </a:lnSpc>
            </a:pPr>
            <a:r>
              <a:rPr lang="en-US" sz="2525">
                <a:solidFill>
                  <a:srgbClr val="FFFFFF"/>
                </a:solidFill>
                <a:latin typeface="Public Sans"/>
              </a:rPr>
              <a:t>@datainsights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8475" y="2495052"/>
            <a:ext cx="2604699" cy="45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6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ublic Sans Bold"/>
              </a:rPr>
              <a:t>Ligue para nós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8475" y="2942441"/>
            <a:ext cx="2478717" cy="44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5"/>
              </a:lnSpc>
            </a:pPr>
            <a:r>
              <a:rPr lang="en-US" sz="2525">
                <a:solidFill>
                  <a:srgbClr val="FFFFFF"/>
                </a:solidFill>
                <a:latin typeface="Public Sans"/>
              </a:rPr>
              <a:t>(12) 3456-7890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23795" y="674786"/>
            <a:ext cx="11216959" cy="113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League Spartan"/>
              </a:rPr>
              <a:t>Contato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2916.668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-33950"/>
            <a:ext cx="18288000" cy="103209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6671512" cy="3752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71512" cy="3752726"/>
            </a:xfrm>
            <a:custGeom>
              <a:avLst/>
              <a:gdLst/>
              <a:ahLst/>
              <a:cxnLst/>
              <a:rect r="r" b="b" t="t" l="l"/>
              <a:pathLst>
                <a:path h="3752726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126162" y="1028700"/>
            <a:ext cx="4035675" cy="4609869"/>
            <a:chOff x="0" y="0"/>
            <a:chExt cx="5380900" cy="6146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83091" y="0"/>
              <a:ext cx="5214718" cy="5127987"/>
            </a:xfrm>
            <a:custGeom>
              <a:avLst/>
              <a:gdLst/>
              <a:ahLst/>
              <a:cxnLst/>
              <a:rect r="r" b="b" t="t" l="l"/>
              <a:pathLst>
                <a:path h="5127987" w="5214718">
                  <a:moveTo>
                    <a:pt x="0" y="0"/>
                  </a:moveTo>
                  <a:lnTo>
                    <a:pt x="5214718" y="0"/>
                  </a:lnTo>
                  <a:lnTo>
                    <a:pt x="5214718" y="5127987"/>
                  </a:lnTo>
                  <a:lnTo>
                    <a:pt x="0" y="5127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5282232"/>
              <a:ext cx="5380900" cy="864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2"/>
                </a:lnSpc>
              </a:pPr>
              <a:r>
                <a:rPr lang="en-US" sz="4218" spc="-232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51544" y="6416969"/>
            <a:ext cx="10584912" cy="157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1"/>
              </a:lnSpc>
            </a:pPr>
            <a:r>
              <a:rPr lang="en-US" sz="9200">
                <a:solidFill>
                  <a:srgbClr val="FFFFFF"/>
                </a:solidFill>
                <a:latin typeface="Amsterdam Four"/>
              </a:rPr>
              <a:t>Muito Obrigado!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38436" y="-9443"/>
            <a:ext cx="66111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Quicksand Bold"/>
              </a:rPr>
              <a:t>Este foi o Squad 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3148.3737"/>
                </p14:media>
              </p:ext>
            </p:extLst>
          </p:nvPr>
        </p:nvPicPr>
        <p:blipFill>
          <a:blip r:embed="rId2"/>
          <a:srcRect l="0" t="164" r="0" b="164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6671512" cy="3752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71512" cy="3752726"/>
            </a:xfrm>
            <a:custGeom>
              <a:avLst/>
              <a:gdLst/>
              <a:ahLst/>
              <a:cxnLst/>
              <a:rect r="r" b="b" t="t" l="l"/>
              <a:pathLst>
                <a:path h="3752726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670263" y="155972"/>
            <a:ext cx="8947475" cy="7827225"/>
            <a:chOff x="0" y="0"/>
            <a:chExt cx="11929966" cy="104363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24937" y="0"/>
              <a:ext cx="8680092" cy="8535724"/>
            </a:xfrm>
            <a:custGeom>
              <a:avLst/>
              <a:gdLst/>
              <a:ahLst/>
              <a:cxnLst/>
              <a:rect r="r" b="b" t="t" l="l"/>
              <a:pathLst>
                <a:path h="8535724" w="8680092">
                  <a:moveTo>
                    <a:pt x="0" y="0"/>
                  </a:moveTo>
                  <a:lnTo>
                    <a:pt x="8680092" y="0"/>
                  </a:lnTo>
                  <a:lnTo>
                    <a:pt x="8680092" y="8535724"/>
                  </a:lnTo>
                  <a:lnTo>
                    <a:pt x="0" y="8535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8540825"/>
              <a:ext cx="11929966" cy="189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24"/>
                </a:lnSpc>
              </a:pPr>
              <a:r>
                <a:rPr lang="en-US" sz="9353" spc="-514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102764" y="189831"/>
            <a:ext cx="2846040" cy="91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533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34721" y="8192287"/>
            <a:ext cx="4418558" cy="95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</a:pPr>
            <a:r>
              <a:rPr lang="en-US" sz="3100">
                <a:solidFill>
                  <a:srgbClr val="FFFFFF"/>
                </a:solidFill>
                <a:latin typeface="Now"/>
              </a:rPr>
              <a:t>SABEDORIA EM DADOS</a:t>
            </a:r>
          </a:p>
          <a:p>
            <a:pPr algn="ctr">
              <a:lnSpc>
                <a:spcPts val="3813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Now"/>
              </a:rPr>
              <a:t>INSIGHTS PRECISOS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89831"/>
            <a:ext cx="4987304" cy="91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5331">
                <a:solidFill>
                  <a:srgbClr val="FFFFFF"/>
                </a:solidFill>
                <a:latin typeface="Questrial"/>
              </a:rPr>
              <a:t>Seja Bem-vindo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53" r="0" b="-168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4967" y="223039"/>
            <a:ext cx="1687466" cy="1474059"/>
            <a:chOff x="0" y="0"/>
            <a:chExt cx="2249955" cy="1965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06458" y="0"/>
              <a:ext cx="1637039" cy="1609812"/>
            </a:xfrm>
            <a:custGeom>
              <a:avLst/>
              <a:gdLst/>
              <a:ahLst/>
              <a:cxnLst/>
              <a:rect r="r" b="b" t="t" l="l"/>
              <a:pathLst>
                <a:path h="1609812" w="1637039">
                  <a:moveTo>
                    <a:pt x="0" y="0"/>
                  </a:moveTo>
                  <a:lnTo>
                    <a:pt x="1637039" y="0"/>
                  </a:lnTo>
                  <a:lnTo>
                    <a:pt x="1637039" y="1609812"/>
                  </a:lnTo>
                  <a:lnTo>
                    <a:pt x="0" y="160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609812"/>
              <a:ext cx="224995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1764" spc="-97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737462" y="2470939"/>
            <a:ext cx="3044263" cy="4019244"/>
            <a:chOff x="0" y="0"/>
            <a:chExt cx="3790950" cy="50050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8750" y="158750"/>
              <a:ext cx="3473450" cy="4687570"/>
            </a:xfrm>
            <a:custGeom>
              <a:avLst/>
              <a:gdLst/>
              <a:ahLst/>
              <a:cxnLst/>
              <a:rect r="r" b="b" t="t" l="l"/>
              <a:pathLst>
                <a:path h="468757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687570"/>
                  </a:lnTo>
                  <a:lnTo>
                    <a:pt x="0" y="468757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90950" cy="5005070"/>
            </a:xfrm>
            <a:custGeom>
              <a:avLst/>
              <a:gdLst/>
              <a:ahLst/>
              <a:cxnLst/>
              <a:rect r="r" b="b" t="t" l="l"/>
              <a:pathLst>
                <a:path h="5005070" w="3790950">
                  <a:moveTo>
                    <a:pt x="3790950" y="5005070"/>
                  </a:moveTo>
                  <a:lnTo>
                    <a:pt x="0" y="5005070"/>
                  </a:lnTo>
                  <a:lnTo>
                    <a:pt x="0" y="0"/>
                  </a:lnTo>
                  <a:lnTo>
                    <a:pt x="3790950" y="0"/>
                  </a:lnTo>
                  <a:lnTo>
                    <a:pt x="3790950" y="5005070"/>
                  </a:lnTo>
                  <a:close/>
                  <a:moveTo>
                    <a:pt x="63500" y="4941570"/>
                  </a:moveTo>
                  <a:lnTo>
                    <a:pt x="3727450" y="4941570"/>
                  </a:lnTo>
                  <a:lnTo>
                    <a:pt x="3727450" y="63500"/>
                  </a:lnTo>
                  <a:lnTo>
                    <a:pt x="63500" y="63500"/>
                  </a:lnTo>
                  <a:lnTo>
                    <a:pt x="63500" y="4941570"/>
                  </a:lnTo>
                  <a:close/>
                  <a:moveTo>
                    <a:pt x="3663950" y="4878070"/>
                  </a:moveTo>
                  <a:lnTo>
                    <a:pt x="127000" y="4878070"/>
                  </a:lnTo>
                  <a:lnTo>
                    <a:pt x="127000" y="127000"/>
                  </a:lnTo>
                  <a:lnTo>
                    <a:pt x="3663950" y="127000"/>
                  </a:lnTo>
                  <a:lnTo>
                    <a:pt x="3663950" y="4878070"/>
                  </a:lnTo>
                  <a:close/>
                  <a:moveTo>
                    <a:pt x="190500" y="4814570"/>
                  </a:moveTo>
                  <a:lnTo>
                    <a:pt x="3600450" y="4814570"/>
                  </a:lnTo>
                  <a:lnTo>
                    <a:pt x="3600450" y="190500"/>
                  </a:lnTo>
                  <a:lnTo>
                    <a:pt x="190500" y="190500"/>
                  </a:lnTo>
                  <a:lnTo>
                    <a:pt x="190500" y="481457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267501" y="2470939"/>
            <a:ext cx="3044263" cy="4019244"/>
            <a:chOff x="0" y="0"/>
            <a:chExt cx="3790950" cy="5005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58750" y="158750"/>
              <a:ext cx="3473450" cy="4687570"/>
            </a:xfrm>
            <a:custGeom>
              <a:avLst/>
              <a:gdLst/>
              <a:ahLst/>
              <a:cxnLst/>
              <a:rect r="r" b="b" t="t" l="l"/>
              <a:pathLst>
                <a:path h="468757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687570"/>
                  </a:lnTo>
                  <a:lnTo>
                    <a:pt x="0" y="468757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90950" cy="5005070"/>
            </a:xfrm>
            <a:custGeom>
              <a:avLst/>
              <a:gdLst/>
              <a:ahLst/>
              <a:cxnLst/>
              <a:rect r="r" b="b" t="t" l="l"/>
              <a:pathLst>
                <a:path h="5005070" w="3790950">
                  <a:moveTo>
                    <a:pt x="3790950" y="5005070"/>
                  </a:moveTo>
                  <a:lnTo>
                    <a:pt x="0" y="5005070"/>
                  </a:lnTo>
                  <a:lnTo>
                    <a:pt x="0" y="0"/>
                  </a:lnTo>
                  <a:lnTo>
                    <a:pt x="3790950" y="0"/>
                  </a:lnTo>
                  <a:lnTo>
                    <a:pt x="3790950" y="5005070"/>
                  </a:lnTo>
                  <a:close/>
                  <a:moveTo>
                    <a:pt x="63500" y="4941570"/>
                  </a:moveTo>
                  <a:lnTo>
                    <a:pt x="3727450" y="4941570"/>
                  </a:lnTo>
                  <a:lnTo>
                    <a:pt x="3727450" y="63500"/>
                  </a:lnTo>
                  <a:lnTo>
                    <a:pt x="63500" y="63500"/>
                  </a:lnTo>
                  <a:lnTo>
                    <a:pt x="63500" y="4941570"/>
                  </a:lnTo>
                  <a:close/>
                  <a:moveTo>
                    <a:pt x="3663950" y="4878070"/>
                  </a:moveTo>
                  <a:lnTo>
                    <a:pt x="127000" y="4878070"/>
                  </a:lnTo>
                  <a:lnTo>
                    <a:pt x="127000" y="127000"/>
                  </a:lnTo>
                  <a:lnTo>
                    <a:pt x="3663950" y="127000"/>
                  </a:lnTo>
                  <a:lnTo>
                    <a:pt x="3663950" y="4878070"/>
                  </a:lnTo>
                  <a:close/>
                  <a:moveTo>
                    <a:pt x="190500" y="4814570"/>
                  </a:moveTo>
                  <a:lnTo>
                    <a:pt x="3600450" y="4814570"/>
                  </a:lnTo>
                  <a:lnTo>
                    <a:pt x="3600450" y="190500"/>
                  </a:lnTo>
                  <a:lnTo>
                    <a:pt x="190500" y="190500"/>
                  </a:lnTo>
                  <a:lnTo>
                    <a:pt x="190500" y="481457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283789" y="2470939"/>
            <a:ext cx="3044263" cy="4019244"/>
            <a:chOff x="0" y="0"/>
            <a:chExt cx="3790950" cy="5005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58750" y="158750"/>
              <a:ext cx="3473450" cy="4687570"/>
            </a:xfrm>
            <a:custGeom>
              <a:avLst/>
              <a:gdLst/>
              <a:ahLst/>
              <a:cxnLst/>
              <a:rect r="r" b="b" t="t" l="l"/>
              <a:pathLst>
                <a:path h="468757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687570"/>
                  </a:lnTo>
                  <a:lnTo>
                    <a:pt x="0" y="4687570"/>
                  </a:lnTo>
                  <a:close/>
                </a:path>
              </a:pathLst>
            </a:custGeom>
            <a:blipFill>
              <a:blip r:embed="rId4"/>
              <a:stretch>
                <a:fillRect l="0" t="-2919" r="-42835" b="-2919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90950" cy="5005070"/>
            </a:xfrm>
            <a:custGeom>
              <a:avLst/>
              <a:gdLst/>
              <a:ahLst/>
              <a:cxnLst/>
              <a:rect r="r" b="b" t="t" l="l"/>
              <a:pathLst>
                <a:path h="5005070" w="3790950">
                  <a:moveTo>
                    <a:pt x="3790950" y="5005070"/>
                  </a:moveTo>
                  <a:lnTo>
                    <a:pt x="0" y="5005070"/>
                  </a:lnTo>
                  <a:lnTo>
                    <a:pt x="0" y="0"/>
                  </a:lnTo>
                  <a:lnTo>
                    <a:pt x="3790950" y="0"/>
                  </a:lnTo>
                  <a:lnTo>
                    <a:pt x="3790950" y="5005070"/>
                  </a:lnTo>
                  <a:close/>
                  <a:moveTo>
                    <a:pt x="63500" y="4941570"/>
                  </a:moveTo>
                  <a:lnTo>
                    <a:pt x="3727450" y="4941570"/>
                  </a:lnTo>
                  <a:lnTo>
                    <a:pt x="3727450" y="63500"/>
                  </a:lnTo>
                  <a:lnTo>
                    <a:pt x="63500" y="63500"/>
                  </a:lnTo>
                  <a:lnTo>
                    <a:pt x="63500" y="4941570"/>
                  </a:lnTo>
                  <a:close/>
                  <a:moveTo>
                    <a:pt x="3663950" y="4878070"/>
                  </a:moveTo>
                  <a:lnTo>
                    <a:pt x="127000" y="4878070"/>
                  </a:lnTo>
                  <a:lnTo>
                    <a:pt x="127000" y="127000"/>
                  </a:lnTo>
                  <a:lnTo>
                    <a:pt x="3663950" y="127000"/>
                  </a:lnTo>
                  <a:lnTo>
                    <a:pt x="3663950" y="4878070"/>
                  </a:lnTo>
                  <a:close/>
                  <a:moveTo>
                    <a:pt x="190500" y="4814570"/>
                  </a:moveTo>
                  <a:lnTo>
                    <a:pt x="3600450" y="4814570"/>
                  </a:lnTo>
                  <a:lnTo>
                    <a:pt x="3600450" y="190500"/>
                  </a:lnTo>
                  <a:lnTo>
                    <a:pt x="190500" y="190500"/>
                  </a:lnTo>
                  <a:lnTo>
                    <a:pt x="190500" y="481457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796325" y="2470939"/>
            <a:ext cx="3044263" cy="4019244"/>
            <a:chOff x="0" y="0"/>
            <a:chExt cx="3790950" cy="5005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58750" y="158750"/>
              <a:ext cx="3473450" cy="4687570"/>
            </a:xfrm>
            <a:custGeom>
              <a:avLst/>
              <a:gdLst/>
              <a:ahLst/>
              <a:cxnLst/>
              <a:rect r="r" b="b" t="t" l="l"/>
              <a:pathLst>
                <a:path h="468757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687570"/>
                  </a:lnTo>
                  <a:lnTo>
                    <a:pt x="0" y="4687570"/>
                  </a:lnTo>
                  <a:close/>
                </a:path>
              </a:pathLst>
            </a:custGeom>
            <a:blipFill>
              <a:blip r:embed="rId5"/>
              <a:stretch>
                <a:fillRect l="0" t="-5574" r="0" b="-5574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90950" cy="5005070"/>
            </a:xfrm>
            <a:custGeom>
              <a:avLst/>
              <a:gdLst/>
              <a:ahLst/>
              <a:cxnLst/>
              <a:rect r="r" b="b" t="t" l="l"/>
              <a:pathLst>
                <a:path h="5005070" w="3790950">
                  <a:moveTo>
                    <a:pt x="3790950" y="5005070"/>
                  </a:moveTo>
                  <a:lnTo>
                    <a:pt x="0" y="5005070"/>
                  </a:lnTo>
                  <a:lnTo>
                    <a:pt x="0" y="0"/>
                  </a:lnTo>
                  <a:lnTo>
                    <a:pt x="3790950" y="0"/>
                  </a:lnTo>
                  <a:lnTo>
                    <a:pt x="3790950" y="5005070"/>
                  </a:lnTo>
                  <a:close/>
                  <a:moveTo>
                    <a:pt x="63500" y="4941570"/>
                  </a:moveTo>
                  <a:lnTo>
                    <a:pt x="3727450" y="4941570"/>
                  </a:lnTo>
                  <a:lnTo>
                    <a:pt x="3727450" y="63500"/>
                  </a:lnTo>
                  <a:lnTo>
                    <a:pt x="63500" y="63500"/>
                  </a:lnTo>
                  <a:lnTo>
                    <a:pt x="63500" y="4941570"/>
                  </a:lnTo>
                  <a:close/>
                  <a:moveTo>
                    <a:pt x="3663950" y="4878070"/>
                  </a:moveTo>
                  <a:lnTo>
                    <a:pt x="127000" y="4878070"/>
                  </a:lnTo>
                  <a:lnTo>
                    <a:pt x="127000" y="127000"/>
                  </a:lnTo>
                  <a:lnTo>
                    <a:pt x="3663950" y="127000"/>
                  </a:lnTo>
                  <a:lnTo>
                    <a:pt x="3663950" y="4878070"/>
                  </a:lnTo>
                  <a:close/>
                  <a:moveTo>
                    <a:pt x="190500" y="4814570"/>
                  </a:moveTo>
                  <a:lnTo>
                    <a:pt x="3600450" y="4814570"/>
                  </a:lnTo>
                  <a:lnTo>
                    <a:pt x="3600450" y="190500"/>
                  </a:lnTo>
                  <a:lnTo>
                    <a:pt x="190500" y="190500"/>
                  </a:lnTo>
                  <a:lnTo>
                    <a:pt x="190500" y="481457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796325" y="2470939"/>
            <a:ext cx="3044263" cy="4019244"/>
            <a:chOff x="0" y="0"/>
            <a:chExt cx="3790950" cy="50050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58750" y="158750"/>
              <a:ext cx="3473450" cy="4687570"/>
            </a:xfrm>
            <a:custGeom>
              <a:avLst/>
              <a:gdLst/>
              <a:ahLst/>
              <a:cxnLst/>
              <a:rect r="r" b="b" t="t" l="l"/>
              <a:pathLst>
                <a:path h="468757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687570"/>
                  </a:lnTo>
                  <a:lnTo>
                    <a:pt x="0" y="4687570"/>
                  </a:lnTo>
                  <a:close/>
                </a:path>
              </a:pathLst>
            </a:custGeom>
            <a:blipFill>
              <a:blip r:embed="rId6"/>
              <a:stretch>
                <a:fillRect l="0" t="-5574" r="0" b="-5574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790950" cy="5005070"/>
            </a:xfrm>
            <a:custGeom>
              <a:avLst/>
              <a:gdLst/>
              <a:ahLst/>
              <a:cxnLst/>
              <a:rect r="r" b="b" t="t" l="l"/>
              <a:pathLst>
                <a:path h="5005070" w="3790950">
                  <a:moveTo>
                    <a:pt x="3790950" y="5005070"/>
                  </a:moveTo>
                  <a:lnTo>
                    <a:pt x="0" y="5005070"/>
                  </a:lnTo>
                  <a:lnTo>
                    <a:pt x="0" y="0"/>
                  </a:lnTo>
                  <a:lnTo>
                    <a:pt x="3790950" y="0"/>
                  </a:lnTo>
                  <a:lnTo>
                    <a:pt x="3790950" y="5005070"/>
                  </a:lnTo>
                  <a:close/>
                  <a:moveTo>
                    <a:pt x="63500" y="4941570"/>
                  </a:moveTo>
                  <a:lnTo>
                    <a:pt x="3727450" y="4941570"/>
                  </a:lnTo>
                  <a:lnTo>
                    <a:pt x="3727450" y="63500"/>
                  </a:lnTo>
                  <a:lnTo>
                    <a:pt x="63500" y="63500"/>
                  </a:lnTo>
                  <a:lnTo>
                    <a:pt x="63500" y="4941570"/>
                  </a:lnTo>
                  <a:close/>
                  <a:moveTo>
                    <a:pt x="3663950" y="4878070"/>
                  </a:moveTo>
                  <a:lnTo>
                    <a:pt x="127000" y="4878070"/>
                  </a:lnTo>
                  <a:lnTo>
                    <a:pt x="127000" y="127000"/>
                  </a:lnTo>
                  <a:lnTo>
                    <a:pt x="3663950" y="127000"/>
                  </a:lnTo>
                  <a:lnTo>
                    <a:pt x="3663950" y="4878070"/>
                  </a:lnTo>
                  <a:close/>
                  <a:moveTo>
                    <a:pt x="190500" y="4814570"/>
                  </a:moveTo>
                  <a:lnTo>
                    <a:pt x="3600450" y="4814570"/>
                  </a:lnTo>
                  <a:lnTo>
                    <a:pt x="3600450" y="190500"/>
                  </a:lnTo>
                  <a:lnTo>
                    <a:pt x="190500" y="190500"/>
                  </a:lnTo>
                  <a:lnTo>
                    <a:pt x="190500" y="481457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677386" y="2470939"/>
            <a:ext cx="3044263" cy="4019244"/>
            <a:chOff x="0" y="0"/>
            <a:chExt cx="3790950" cy="50050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58750" y="158750"/>
              <a:ext cx="3473450" cy="4687570"/>
            </a:xfrm>
            <a:custGeom>
              <a:avLst/>
              <a:gdLst/>
              <a:ahLst/>
              <a:cxnLst/>
              <a:rect r="r" b="b" t="t" l="l"/>
              <a:pathLst>
                <a:path h="468757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687570"/>
                  </a:lnTo>
                  <a:lnTo>
                    <a:pt x="0" y="4687570"/>
                  </a:lnTo>
                  <a:close/>
                </a:path>
              </a:pathLst>
            </a:custGeom>
            <a:blipFill>
              <a:blip r:embed="rId7"/>
              <a:stretch>
                <a:fillRect l="-3902" t="0" r="-3902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790950" cy="5005070"/>
            </a:xfrm>
            <a:custGeom>
              <a:avLst/>
              <a:gdLst/>
              <a:ahLst/>
              <a:cxnLst/>
              <a:rect r="r" b="b" t="t" l="l"/>
              <a:pathLst>
                <a:path h="5005070" w="3790950">
                  <a:moveTo>
                    <a:pt x="3790950" y="5005070"/>
                  </a:moveTo>
                  <a:lnTo>
                    <a:pt x="0" y="5005070"/>
                  </a:lnTo>
                  <a:lnTo>
                    <a:pt x="0" y="0"/>
                  </a:lnTo>
                  <a:lnTo>
                    <a:pt x="3790950" y="0"/>
                  </a:lnTo>
                  <a:lnTo>
                    <a:pt x="3790950" y="5005070"/>
                  </a:lnTo>
                  <a:close/>
                  <a:moveTo>
                    <a:pt x="63500" y="4941570"/>
                  </a:moveTo>
                  <a:lnTo>
                    <a:pt x="3727450" y="4941570"/>
                  </a:lnTo>
                  <a:lnTo>
                    <a:pt x="3727450" y="63500"/>
                  </a:lnTo>
                  <a:lnTo>
                    <a:pt x="63500" y="63500"/>
                  </a:lnTo>
                  <a:lnTo>
                    <a:pt x="63500" y="4941570"/>
                  </a:lnTo>
                  <a:close/>
                  <a:moveTo>
                    <a:pt x="3663950" y="4878070"/>
                  </a:moveTo>
                  <a:lnTo>
                    <a:pt x="127000" y="4878070"/>
                  </a:lnTo>
                  <a:lnTo>
                    <a:pt x="127000" y="127000"/>
                  </a:lnTo>
                  <a:lnTo>
                    <a:pt x="3663950" y="127000"/>
                  </a:lnTo>
                  <a:lnTo>
                    <a:pt x="3663950" y="4878070"/>
                  </a:lnTo>
                  <a:close/>
                  <a:moveTo>
                    <a:pt x="190500" y="4814570"/>
                  </a:moveTo>
                  <a:lnTo>
                    <a:pt x="3600450" y="4814570"/>
                  </a:lnTo>
                  <a:lnTo>
                    <a:pt x="3600450" y="190500"/>
                  </a:lnTo>
                  <a:lnTo>
                    <a:pt x="190500" y="190500"/>
                  </a:lnTo>
                  <a:lnTo>
                    <a:pt x="190500" y="481457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439649" y="370039"/>
            <a:ext cx="3026606" cy="1706249"/>
          </a:xfrm>
          <a:custGeom>
            <a:avLst/>
            <a:gdLst/>
            <a:ahLst/>
            <a:cxnLst/>
            <a:rect r="r" b="b" t="t" l="l"/>
            <a:pathLst>
              <a:path h="1706249" w="3026606">
                <a:moveTo>
                  <a:pt x="0" y="0"/>
                </a:moveTo>
                <a:lnTo>
                  <a:pt x="3026606" y="0"/>
                </a:lnTo>
                <a:lnTo>
                  <a:pt x="3026606" y="1706249"/>
                </a:lnTo>
                <a:lnTo>
                  <a:pt x="0" y="17062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77386" y="6680682"/>
            <a:ext cx="3044263" cy="696375"/>
          </a:xfrm>
          <a:custGeom>
            <a:avLst/>
            <a:gdLst/>
            <a:ahLst/>
            <a:cxnLst/>
            <a:rect r="r" b="b" t="t" l="l"/>
            <a:pathLst>
              <a:path h="696375" w="3044263">
                <a:moveTo>
                  <a:pt x="0" y="0"/>
                </a:moveTo>
                <a:lnTo>
                  <a:pt x="3044263" y="0"/>
                </a:lnTo>
                <a:lnTo>
                  <a:pt x="3044263" y="696376"/>
                </a:lnTo>
                <a:lnTo>
                  <a:pt x="0" y="696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207424" y="6680682"/>
            <a:ext cx="3044263" cy="696375"/>
          </a:xfrm>
          <a:custGeom>
            <a:avLst/>
            <a:gdLst/>
            <a:ahLst/>
            <a:cxnLst/>
            <a:rect r="r" b="b" t="t" l="l"/>
            <a:pathLst>
              <a:path h="696375" w="3044263">
                <a:moveTo>
                  <a:pt x="0" y="0"/>
                </a:moveTo>
                <a:lnTo>
                  <a:pt x="3044263" y="0"/>
                </a:lnTo>
                <a:lnTo>
                  <a:pt x="3044263" y="696376"/>
                </a:lnTo>
                <a:lnTo>
                  <a:pt x="0" y="696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737462" y="6680682"/>
            <a:ext cx="3044263" cy="696375"/>
          </a:xfrm>
          <a:custGeom>
            <a:avLst/>
            <a:gdLst/>
            <a:ahLst/>
            <a:cxnLst/>
            <a:rect r="r" b="b" t="t" l="l"/>
            <a:pathLst>
              <a:path h="696375" w="3044263">
                <a:moveTo>
                  <a:pt x="0" y="0"/>
                </a:moveTo>
                <a:lnTo>
                  <a:pt x="3044264" y="0"/>
                </a:lnTo>
                <a:lnTo>
                  <a:pt x="3044264" y="696376"/>
                </a:lnTo>
                <a:lnTo>
                  <a:pt x="0" y="696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267501" y="6680682"/>
            <a:ext cx="3044263" cy="696375"/>
          </a:xfrm>
          <a:custGeom>
            <a:avLst/>
            <a:gdLst/>
            <a:ahLst/>
            <a:cxnLst/>
            <a:rect r="r" b="b" t="t" l="l"/>
            <a:pathLst>
              <a:path h="696375" w="3044263">
                <a:moveTo>
                  <a:pt x="0" y="0"/>
                </a:moveTo>
                <a:lnTo>
                  <a:pt x="3044263" y="0"/>
                </a:lnTo>
                <a:lnTo>
                  <a:pt x="3044263" y="696376"/>
                </a:lnTo>
                <a:lnTo>
                  <a:pt x="0" y="696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796325" y="6680682"/>
            <a:ext cx="3044263" cy="696375"/>
          </a:xfrm>
          <a:custGeom>
            <a:avLst/>
            <a:gdLst/>
            <a:ahLst/>
            <a:cxnLst/>
            <a:rect r="r" b="b" t="t" l="l"/>
            <a:pathLst>
              <a:path h="696375" w="3044263">
                <a:moveTo>
                  <a:pt x="0" y="0"/>
                </a:moveTo>
                <a:lnTo>
                  <a:pt x="3044263" y="0"/>
                </a:lnTo>
                <a:lnTo>
                  <a:pt x="3044263" y="696376"/>
                </a:lnTo>
                <a:lnTo>
                  <a:pt x="0" y="696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852470" y="165889"/>
            <a:ext cx="1033812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spc="-384">
                <a:solidFill>
                  <a:srgbClr val="FFFFFF"/>
                </a:solidFill>
                <a:latin typeface="Quicksand Bold"/>
              </a:rPr>
              <a:t>Engrenagem que move a Data Insights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3390" y="7519933"/>
            <a:ext cx="1612255" cy="71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</a:pPr>
            <a:r>
              <a:rPr lang="en-US" sz="2041">
                <a:solidFill>
                  <a:srgbClr val="FFFFFF"/>
                </a:solidFill>
                <a:latin typeface="Open Sans"/>
              </a:rPr>
              <a:t>Co-facilitador</a:t>
            </a:r>
          </a:p>
          <a:p>
            <a:pPr algn="ctr">
              <a:lnSpc>
                <a:spcPts val="2857"/>
              </a:lnSpc>
            </a:pPr>
            <a:r>
              <a:rPr lang="en-US" sz="2041">
                <a:solidFill>
                  <a:srgbClr val="FFFFFF"/>
                </a:solidFill>
                <a:latin typeface="Open Sans"/>
              </a:rPr>
              <a:t>(P.O)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07424" y="7545856"/>
            <a:ext cx="3120628" cy="71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</a:pPr>
            <a:r>
              <a:rPr lang="en-US" sz="2041">
                <a:solidFill>
                  <a:srgbClr val="FFFFFF"/>
                </a:solidFill>
                <a:latin typeface="Open Sans"/>
              </a:rPr>
              <a:t>Gestora de conhecimento</a:t>
            </a:r>
          </a:p>
          <a:p>
            <a:pPr algn="ctr">
              <a:lnSpc>
                <a:spcPts val="2857"/>
              </a:lnSpc>
            </a:pPr>
            <a:r>
              <a:rPr lang="en-US" sz="2041">
                <a:solidFill>
                  <a:srgbClr val="FFFFFF"/>
                </a:solidFill>
                <a:latin typeface="Open Sans"/>
              </a:rPr>
              <a:t>(Scrum Master)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35582" y="7519933"/>
            <a:ext cx="2048024" cy="71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</a:pPr>
            <a:r>
              <a:rPr lang="en-US" sz="2041">
                <a:solidFill>
                  <a:srgbClr val="FFFFFF"/>
                </a:solidFill>
                <a:latin typeface="Open Sans"/>
              </a:rPr>
              <a:t>Gestor de Gente </a:t>
            </a:r>
          </a:p>
          <a:p>
            <a:pPr algn="ctr">
              <a:lnSpc>
                <a:spcPts val="2857"/>
              </a:lnSpc>
            </a:pPr>
            <a:r>
              <a:rPr lang="en-US" sz="2041">
                <a:solidFill>
                  <a:srgbClr val="FFFFFF"/>
                </a:solidFill>
                <a:latin typeface="Open Sans"/>
              </a:rPr>
              <a:t>e Engajamento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805976" y="7519933"/>
            <a:ext cx="1731764" cy="35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</a:pPr>
            <a:r>
              <a:rPr lang="en-US" sz="2041">
                <a:solidFill>
                  <a:srgbClr val="FFFFFF"/>
                </a:solidFill>
                <a:latin typeface="Open Sans"/>
              </a:rPr>
              <a:t>Colaborador 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52575" y="7519933"/>
            <a:ext cx="1731764" cy="35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</a:pPr>
            <a:r>
              <a:rPr lang="en-US" sz="2041">
                <a:solidFill>
                  <a:srgbClr val="FFFFFF"/>
                </a:solidFill>
                <a:latin typeface="Open Sans"/>
              </a:rPr>
              <a:t>Colaborador 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98338" y="6782696"/>
            <a:ext cx="2202359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2340">
                <a:solidFill>
                  <a:srgbClr val="012B49"/>
                </a:solidFill>
                <a:latin typeface="Open Sans Bold"/>
              </a:rPr>
              <a:t>Gustavo Daher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881533" y="6782696"/>
            <a:ext cx="1696045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2340">
                <a:solidFill>
                  <a:srgbClr val="012B49"/>
                </a:solidFill>
                <a:latin typeface="Open Sans Bold"/>
              </a:rPr>
              <a:t>Aline Braga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857335" y="6782696"/>
            <a:ext cx="2804517" cy="38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341">
                <a:solidFill>
                  <a:srgbClr val="012B49"/>
                </a:solidFill>
                <a:latin typeface="Open Sans Bold"/>
              </a:rPr>
              <a:t>Cristhian Monteiro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764876" y="6782696"/>
            <a:ext cx="2049512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2340">
                <a:solidFill>
                  <a:srgbClr val="012B49"/>
                </a:solidFill>
                <a:latin typeface="Open Sans Bold"/>
              </a:rPr>
              <a:t>Daniel Freitas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488474" y="6782696"/>
            <a:ext cx="1840855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2340">
                <a:solidFill>
                  <a:srgbClr val="012B49"/>
                </a:solidFill>
                <a:latin typeface="Open Sans Bold"/>
              </a:rPr>
              <a:t>Rafael César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0416.667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-33950"/>
            <a:ext cx="18288000" cy="1032095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-5400000">
            <a:off x="-1310648" y="1148723"/>
            <a:ext cx="10432504" cy="8135058"/>
            <a:chOff x="0" y="0"/>
            <a:chExt cx="6350000" cy="49516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49873" cy="4979162"/>
            </a:xfrm>
            <a:custGeom>
              <a:avLst/>
              <a:gdLst/>
              <a:ahLst/>
              <a:cxnLst/>
              <a:rect r="r" b="b" t="t" l="l"/>
              <a:pathLst>
                <a:path h="4979162" w="634987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250" y="225974"/>
            <a:ext cx="5969227" cy="5869947"/>
          </a:xfrm>
          <a:custGeom>
            <a:avLst/>
            <a:gdLst/>
            <a:ahLst/>
            <a:cxnLst/>
            <a:rect r="r" b="b" t="t" l="l"/>
            <a:pathLst>
              <a:path h="5869947" w="5969227">
                <a:moveTo>
                  <a:pt x="0" y="0"/>
                </a:moveTo>
                <a:lnTo>
                  <a:pt x="5969228" y="0"/>
                </a:lnTo>
                <a:lnTo>
                  <a:pt x="5969228" y="5869948"/>
                </a:lnTo>
                <a:lnTo>
                  <a:pt x="0" y="586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79385" y="4496152"/>
            <a:ext cx="6983702" cy="1294696"/>
            <a:chOff x="0" y="0"/>
            <a:chExt cx="9311602" cy="172626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311602" cy="1726261"/>
              <a:chOff x="0" y="0"/>
              <a:chExt cx="1856623" cy="34419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56623" cy="344196"/>
              </a:xfrm>
              <a:custGeom>
                <a:avLst/>
                <a:gdLst/>
                <a:ahLst/>
                <a:cxnLst/>
                <a:rect r="r" b="b" t="t" l="l"/>
                <a:pathLst>
                  <a:path h="344196" w="1856623">
                    <a:moveTo>
                      <a:pt x="1777205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64778"/>
                    </a:lnTo>
                    <a:cubicBezTo>
                      <a:pt x="43699" y="264778"/>
                      <a:pt x="79418" y="300117"/>
                      <a:pt x="79418" y="344196"/>
                    </a:cubicBezTo>
                    <a:lnTo>
                      <a:pt x="1777205" y="344196"/>
                    </a:lnTo>
                    <a:cubicBezTo>
                      <a:pt x="1777205" y="300497"/>
                      <a:pt x="1812544" y="264778"/>
                      <a:pt x="1856623" y="264778"/>
                    </a:cubicBezTo>
                    <a:lnTo>
                      <a:pt x="1856623" y="79418"/>
                    </a:lnTo>
                    <a:cubicBezTo>
                      <a:pt x="1812924" y="79418"/>
                      <a:pt x="1777205" y="44079"/>
                      <a:pt x="1777205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38100" y="-19050"/>
                <a:ext cx="736600" cy="793750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>
                  <a:lnSpc>
                    <a:spcPts val="3068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98137" y="513021"/>
              <a:ext cx="9113466" cy="61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75"/>
                </a:lnSpc>
              </a:pPr>
              <a:r>
                <a:rPr lang="en-US" sz="2768">
                  <a:solidFill>
                    <a:srgbClr val="FFFFFF"/>
                  </a:solidFill>
                  <a:latin typeface="Montserrat Classic"/>
                </a:rPr>
                <a:t>Uma Vida melhor fazendo a diferença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16881" y="8247592"/>
            <a:ext cx="6983702" cy="1294696"/>
            <a:chOff x="0" y="0"/>
            <a:chExt cx="9311602" cy="172626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311602" cy="1726261"/>
              <a:chOff x="0" y="0"/>
              <a:chExt cx="1856623" cy="34419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56623" cy="344196"/>
              </a:xfrm>
              <a:custGeom>
                <a:avLst/>
                <a:gdLst/>
                <a:ahLst/>
                <a:cxnLst/>
                <a:rect r="r" b="b" t="t" l="l"/>
                <a:pathLst>
                  <a:path h="344196" w="1856623">
                    <a:moveTo>
                      <a:pt x="1777205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64778"/>
                    </a:lnTo>
                    <a:cubicBezTo>
                      <a:pt x="43699" y="264778"/>
                      <a:pt x="79418" y="300117"/>
                      <a:pt x="79418" y="344196"/>
                    </a:cubicBezTo>
                    <a:lnTo>
                      <a:pt x="1777205" y="344196"/>
                    </a:lnTo>
                    <a:cubicBezTo>
                      <a:pt x="1777205" y="300497"/>
                      <a:pt x="1812544" y="264778"/>
                      <a:pt x="1856623" y="264778"/>
                    </a:cubicBezTo>
                    <a:lnTo>
                      <a:pt x="1856623" y="79418"/>
                    </a:lnTo>
                    <a:cubicBezTo>
                      <a:pt x="1812924" y="79418"/>
                      <a:pt x="1777205" y="44079"/>
                      <a:pt x="1777205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38100" y="-19050"/>
                <a:ext cx="736600" cy="793750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>
                  <a:lnSpc>
                    <a:spcPts val="3068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39847" y="512620"/>
              <a:ext cx="8673618" cy="643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95"/>
                </a:lnSpc>
              </a:pPr>
              <a:r>
                <a:rPr lang="en-US" sz="2925">
                  <a:solidFill>
                    <a:srgbClr val="FFFFFF"/>
                  </a:solidFill>
                  <a:latin typeface="Montserrat Classic"/>
                </a:rPr>
                <a:t>Misssão dada é missão cumprida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44000" y="6371871"/>
            <a:ext cx="6983702" cy="1294696"/>
            <a:chOff x="0" y="0"/>
            <a:chExt cx="9311602" cy="172626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9311602" cy="1726261"/>
              <a:chOff x="0" y="0"/>
              <a:chExt cx="1856623" cy="34419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856623" cy="344196"/>
              </a:xfrm>
              <a:custGeom>
                <a:avLst/>
                <a:gdLst/>
                <a:ahLst/>
                <a:cxnLst/>
                <a:rect r="r" b="b" t="t" l="l"/>
                <a:pathLst>
                  <a:path h="344196" w="1856623">
                    <a:moveTo>
                      <a:pt x="1777205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64778"/>
                    </a:lnTo>
                    <a:cubicBezTo>
                      <a:pt x="43699" y="264778"/>
                      <a:pt x="79418" y="300117"/>
                      <a:pt x="79418" y="344196"/>
                    </a:cubicBezTo>
                    <a:lnTo>
                      <a:pt x="1777205" y="344196"/>
                    </a:lnTo>
                    <a:cubicBezTo>
                      <a:pt x="1777205" y="300497"/>
                      <a:pt x="1812544" y="264778"/>
                      <a:pt x="1856623" y="264778"/>
                    </a:cubicBezTo>
                    <a:lnTo>
                      <a:pt x="1856623" y="79418"/>
                    </a:lnTo>
                    <a:cubicBezTo>
                      <a:pt x="1812924" y="79418"/>
                      <a:pt x="1777205" y="44079"/>
                      <a:pt x="1777205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38100" y="-19050"/>
                <a:ext cx="736600" cy="793750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>
                  <a:lnSpc>
                    <a:spcPts val="3068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748905" y="492790"/>
              <a:ext cx="7857624" cy="675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35"/>
                </a:lnSpc>
              </a:pPr>
              <a:r>
                <a:rPr lang="en-US" sz="3025">
                  <a:solidFill>
                    <a:srgbClr val="FFFFFF"/>
                  </a:solidFill>
                  <a:latin typeface="Montserrat Classic"/>
                </a:rPr>
                <a:t>Fazemos um Bom trabalho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327818" y="4496152"/>
            <a:ext cx="1231351" cy="1250102"/>
          </a:xfrm>
          <a:custGeom>
            <a:avLst/>
            <a:gdLst/>
            <a:ahLst/>
            <a:cxnLst/>
            <a:rect r="r" b="b" t="t" l="l"/>
            <a:pathLst>
              <a:path h="1250102" w="1231351">
                <a:moveTo>
                  <a:pt x="0" y="0"/>
                </a:moveTo>
                <a:lnTo>
                  <a:pt x="1231350" y="0"/>
                </a:lnTo>
                <a:lnTo>
                  <a:pt x="1231350" y="1250103"/>
                </a:lnTo>
                <a:lnTo>
                  <a:pt x="0" y="1250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459576" y="8423624"/>
            <a:ext cx="1037088" cy="1037088"/>
          </a:xfrm>
          <a:custGeom>
            <a:avLst/>
            <a:gdLst/>
            <a:ahLst/>
            <a:cxnLst/>
            <a:rect r="r" b="b" t="t" l="l"/>
            <a:pathLst>
              <a:path h="1037088" w="1037088">
                <a:moveTo>
                  <a:pt x="0" y="0"/>
                </a:moveTo>
                <a:lnTo>
                  <a:pt x="1037088" y="0"/>
                </a:lnTo>
                <a:lnTo>
                  <a:pt x="1037088" y="1037088"/>
                </a:lnTo>
                <a:lnTo>
                  <a:pt x="0" y="1037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816961" y="6545765"/>
            <a:ext cx="1207526" cy="946909"/>
          </a:xfrm>
          <a:custGeom>
            <a:avLst/>
            <a:gdLst/>
            <a:ahLst/>
            <a:cxnLst/>
            <a:rect r="r" b="b" t="t" l="l"/>
            <a:pathLst>
              <a:path h="946909" w="1207526">
                <a:moveTo>
                  <a:pt x="0" y="0"/>
                </a:moveTo>
                <a:lnTo>
                  <a:pt x="1207526" y="0"/>
                </a:lnTo>
                <a:lnTo>
                  <a:pt x="1207526" y="946908"/>
                </a:lnTo>
                <a:lnTo>
                  <a:pt x="0" y="9469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4137" y="6272484"/>
            <a:ext cx="6159454" cy="1817310"/>
            <a:chOff x="0" y="0"/>
            <a:chExt cx="8212606" cy="242308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0"/>
              <a:ext cx="8212606" cy="1319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26"/>
                </a:lnSpc>
              </a:pPr>
              <a:r>
                <a:rPr lang="en-US" sz="6439" spc="-354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513472" y="1319078"/>
              <a:ext cx="5185662" cy="1104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6"/>
                </a:lnSpc>
              </a:pPr>
              <a:r>
                <a:rPr lang="en-US" sz="2728">
                  <a:solidFill>
                    <a:srgbClr val="FFFFFF"/>
                  </a:solidFill>
                  <a:latin typeface="Now"/>
                </a:rPr>
                <a:t>SABEDORIA EM DADOS</a:t>
              </a:r>
            </a:p>
            <a:p>
              <a:pPr algn="ctr">
                <a:lnSpc>
                  <a:spcPts val="3356"/>
                </a:lnSpc>
                <a:spcBef>
                  <a:spcPct val="0"/>
                </a:spcBef>
              </a:pPr>
              <a:r>
                <a:rPr lang="en-US" sz="2728">
                  <a:solidFill>
                    <a:srgbClr val="FFFFFF"/>
                  </a:solidFill>
                  <a:latin typeface="Now"/>
                </a:rPr>
                <a:t>INSIGHTS PRECISOS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64104" y="1824037"/>
            <a:ext cx="9890945" cy="157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3"/>
              </a:lnSpc>
            </a:pPr>
            <a:r>
              <a:rPr lang="en-US" sz="3939">
                <a:solidFill>
                  <a:srgbClr val="FFFFFF"/>
                </a:solidFill>
                <a:latin typeface="Public Sans"/>
              </a:rPr>
              <a:t>Camarão que DORME a onda LEVA </a:t>
            </a:r>
          </a:p>
          <a:p>
            <a:pPr algn="r">
              <a:lnSpc>
                <a:spcPts val="6303"/>
              </a:lnSpc>
            </a:pPr>
            <a:r>
              <a:rPr lang="en-US" sz="3939">
                <a:solidFill>
                  <a:srgbClr val="FFFFFF"/>
                </a:solidFill>
                <a:latin typeface="Public Sans"/>
              </a:rPr>
              <a:t>e já tomamos nosso CAFÉ!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0407" t="5351" r="0" b="5351"/>
          <a:stretch>
            <a:fillRect/>
          </a:stretch>
        </p:blipFill>
        <p:spPr>
          <a:xfrm flipH="false" flipV="false" rot="0">
            <a:off x="0" y="-3713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-3713"/>
            <a:ext cx="18301335" cy="10287000"/>
            <a:chOff x="0" y="0"/>
            <a:chExt cx="6676377" cy="3752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76377" cy="3752726"/>
            </a:xfrm>
            <a:custGeom>
              <a:avLst/>
              <a:gdLst/>
              <a:ahLst/>
              <a:cxnLst/>
              <a:rect r="r" b="b" t="t" l="l"/>
              <a:pathLst>
                <a:path h="3752726" w="6676377">
                  <a:moveTo>
                    <a:pt x="0" y="0"/>
                  </a:moveTo>
                  <a:lnTo>
                    <a:pt x="6676377" y="0"/>
                  </a:lnTo>
                  <a:lnTo>
                    <a:pt x="6676377" y="3752726"/>
                  </a:lnTo>
                  <a:lnTo>
                    <a:pt x="0" y="3752726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61000"/>
                  </a:srgbClr>
                </a:gs>
                <a:gs pos="100000">
                  <a:srgbClr val="004AAD">
                    <a:alpha val="61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4967" y="223039"/>
            <a:ext cx="1687466" cy="1474059"/>
            <a:chOff x="0" y="0"/>
            <a:chExt cx="2249955" cy="1965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06458" y="0"/>
              <a:ext cx="1637039" cy="1609812"/>
            </a:xfrm>
            <a:custGeom>
              <a:avLst/>
              <a:gdLst/>
              <a:ahLst/>
              <a:cxnLst/>
              <a:rect r="r" b="b" t="t" l="l"/>
              <a:pathLst>
                <a:path h="1609812" w="1637039">
                  <a:moveTo>
                    <a:pt x="0" y="0"/>
                  </a:moveTo>
                  <a:lnTo>
                    <a:pt x="1637039" y="0"/>
                  </a:lnTo>
                  <a:lnTo>
                    <a:pt x="1637039" y="1609812"/>
                  </a:lnTo>
                  <a:lnTo>
                    <a:pt x="0" y="160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609812"/>
              <a:ext cx="224995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1764" spc="-97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605998" y="8145100"/>
            <a:ext cx="1313045" cy="1293349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26404" y="1832203"/>
            <a:ext cx="7606246" cy="760624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7"/>
              <a:stretch>
                <a:fillRect l="-61756" t="0" r="-1543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106835" y="1529390"/>
            <a:ext cx="7308452" cy="2837008"/>
          </a:xfrm>
          <a:custGeom>
            <a:avLst/>
            <a:gdLst/>
            <a:ahLst/>
            <a:cxnLst/>
            <a:rect r="r" b="b" t="t" l="l"/>
            <a:pathLst>
              <a:path h="2837008" w="7308452">
                <a:moveTo>
                  <a:pt x="0" y="0"/>
                </a:moveTo>
                <a:lnTo>
                  <a:pt x="7308452" y="0"/>
                </a:lnTo>
                <a:lnTo>
                  <a:pt x="7308452" y="2837008"/>
                </a:lnTo>
                <a:lnTo>
                  <a:pt x="0" y="2837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06835" y="5452213"/>
            <a:ext cx="7310250" cy="398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8"/>
              </a:lnSpc>
            </a:pPr>
            <a:r>
              <a:rPr lang="en-US" sz="10746" spc="515">
                <a:solidFill>
                  <a:srgbClr val="FFFFFF"/>
                </a:solidFill>
                <a:latin typeface="DS-Digital Bold"/>
              </a:rPr>
              <a:t>DADOS PARA ABASTECER O VEiCULO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0416.667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-33950"/>
            <a:ext cx="18288000" cy="1032095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5400000">
            <a:off x="9004219" y="1148723"/>
            <a:ext cx="10432504" cy="8135058"/>
            <a:chOff x="0" y="0"/>
            <a:chExt cx="6350000" cy="49516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49873" cy="4979162"/>
            </a:xfrm>
            <a:custGeom>
              <a:avLst/>
              <a:gdLst/>
              <a:ahLst/>
              <a:cxnLst/>
              <a:rect r="r" b="b" t="t" l="l"/>
              <a:pathLst>
                <a:path h="4979162" w="634987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827144" y="1388153"/>
            <a:ext cx="5969227" cy="5869947"/>
          </a:xfrm>
          <a:custGeom>
            <a:avLst/>
            <a:gdLst/>
            <a:ahLst/>
            <a:cxnLst/>
            <a:rect r="r" b="b" t="t" l="l"/>
            <a:pathLst>
              <a:path h="5869947" w="5969227">
                <a:moveTo>
                  <a:pt x="0" y="0"/>
                </a:moveTo>
                <a:lnTo>
                  <a:pt x="5969227" y="0"/>
                </a:lnTo>
                <a:lnTo>
                  <a:pt x="5969227" y="5869947"/>
                </a:lnTo>
                <a:lnTo>
                  <a:pt x="0" y="5869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732031" y="7258100"/>
            <a:ext cx="6159454" cy="1817310"/>
            <a:chOff x="0" y="0"/>
            <a:chExt cx="8212606" cy="242308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8212606" cy="1319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26"/>
                </a:lnSpc>
              </a:pPr>
              <a:r>
                <a:rPr lang="en-US" sz="6439" spc="-354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13472" y="1319078"/>
              <a:ext cx="5185662" cy="1104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6"/>
                </a:lnSpc>
              </a:pPr>
              <a:r>
                <a:rPr lang="en-US" sz="2728">
                  <a:solidFill>
                    <a:srgbClr val="FFFFFF"/>
                  </a:solidFill>
                  <a:latin typeface="Now"/>
                </a:rPr>
                <a:t>SABEDORIA EM DADOS</a:t>
              </a:r>
            </a:p>
            <a:p>
              <a:pPr algn="ctr">
                <a:lnSpc>
                  <a:spcPts val="3356"/>
                </a:lnSpc>
                <a:spcBef>
                  <a:spcPct val="0"/>
                </a:spcBef>
              </a:pPr>
              <a:r>
                <a:rPr lang="en-US" sz="2728">
                  <a:solidFill>
                    <a:srgbClr val="FFFFFF"/>
                  </a:solidFill>
                  <a:latin typeface="Now"/>
                </a:rPr>
                <a:t>INSIGHTS PRECISOS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961" y="6277358"/>
            <a:ext cx="10371813" cy="267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3"/>
              </a:lnSpc>
            </a:pPr>
            <a:r>
              <a:rPr lang="en-US" sz="3339">
                <a:solidFill>
                  <a:srgbClr val="FFFFFF"/>
                </a:solidFill>
                <a:latin typeface="Public Sans"/>
              </a:rPr>
              <a:t>Com insights precisos, uma equipe incomparável e uma expertise em dados n</a:t>
            </a:r>
            <a:r>
              <a:rPr lang="en-US" sz="3339">
                <a:solidFill>
                  <a:srgbClr val="FFFFFF"/>
                </a:solidFill>
                <a:latin typeface="Public Sans"/>
              </a:rPr>
              <a:t>ós da Data Insights já realizamos o nosso sonho e agora </a:t>
            </a:r>
            <a:r>
              <a:rPr lang="en-US" sz="3339">
                <a:solidFill>
                  <a:srgbClr val="FFFFFF"/>
                </a:solidFill>
                <a:latin typeface="Public Sans"/>
              </a:rPr>
              <a:t>vamos te guiar para realizar o seu.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2866" y="1388153"/>
            <a:ext cx="6897376" cy="1077322"/>
            <a:chOff x="0" y="0"/>
            <a:chExt cx="9196502" cy="143643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043649" y="335971"/>
              <a:ext cx="8152853" cy="919560"/>
              <a:chOff x="0" y="0"/>
              <a:chExt cx="2085463" cy="23521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085463" cy="235219"/>
              </a:xfrm>
              <a:custGeom>
                <a:avLst/>
                <a:gdLst/>
                <a:ahLst/>
                <a:cxnLst/>
                <a:rect r="r" b="b" t="t" l="l"/>
                <a:pathLst>
                  <a:path h="235219" w="2085463">
                    <a:moveTo>
                      <a:pt x="1882263" y="0"/>
                    </a:moveTo>
                    <a:lnTo>
                      <a:pt x="0" y="0"/>
                    </a:lnTo>
                    <a:lnTo>
                      <a:pt x="0" y="235219"/>
                    </a:lnTo>
                    <a:lnTo>
                      <a:pt x="1882263" y="235219"/>
                    </a:lnTo>
                    <a:lnTo>
                      <a:pt x="2085463" y="117610"/>
                    </a:lnTo>
                    <a:lnTo>
                      <a:pt x="1882263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698500" cy="463550"/>
              </a:xfrm>
              <a:prstGeom prst="rect">
                <a:avLst/>
              </a:prstGeom>
            </p:spPr>
            <p:txBody>
              <a:bodyPr anchor="ctr" rtlCol="false" tIns="34956" lIns="34956" bIns="34956" rIns="34956"/>
              <a:lstStyle/>
              <a:p>
                <a:pPr algn="ctr">
                  <a:lnSpc>
                    <a:spcPts val="3068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542841" y="483658"/>
              <a:ext cx="6295689" cy="57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5"/>
                </a:lnSpc>
              </a:pPr>
              <a:r>
                <a:rPr lang="en-US" sz="2625">
                  <a:solidFill>
                    <a:srgbClr val="FFFFFF"/>
                  </a:solidFill>
                  <a:latin typeface="Montserrat Classic"/>
                </a:rPr>
                <a:t>Equipe de ponta.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42875"/>
              <a:ext cx="1029758" cy="1579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46"/>
                </a:lnSpc>
              </a:pPr>
              <a:r>
                <a:rPr lang="en-US" sz="7104">
                  <a:solidFill>
                    <a:srgbClr val="57E0D1"/>
                  </a:solidFill>
                  <a:latin typeface="Open Sans Bold"/>
                </a:rPr>
                <a:t>1.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43284" y="2886763"/>
            <a:ext cx="6886958" cy="1077322"/>
            <a:chOff x="0" y="0"/>
            <a:chExt cx="9182611" cy="143643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029758" y="258435"/>
              <a:ext cx="8152853" cy="919560"/>
              <a:chOff x="0" y="0"/>
              <a:chExt cx="2085463" cy="23521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085463" cy="235219"/>
              </a:xfrm>
              <a:custGeom>
                <a:avLst/>
                <a:gdLst/>
                <a:ahLst/>
                <a:cxnLst/>
                <a:rect r="r" b="b" t="t" l="l"/>
                <a:pathLst>
                  <a:path h="235219" w="2085463">
                    <a:moveTo>
                      <a:pt x="1882263" y="0"/>
                    </a:moveTo>
                    <a:lnTo>
                      <a:pt x="0" y="0"/>
                    </a:lnTo>
                    <a:lnTo>
                      <a:pt x="0" y="235219"/>
                    </a:lnTo>
                    <a:lnTo>
                      <a:pt x="1882263" y="235219"/>
                    </a:lnTo>
                    <a:lnTo>
                      <a:pt x="2085463" y="117610"/>
                    </a:lnTo>
                    <a:lnTo>
                      <a:pt x="1882263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698500" cy="463550"/>
              </a:xfrm>
              <a:prstGeom prst="rect">
                <a:avLst/>
              </a:prstGeom>
            </p:spPr>
            <p:txBody>
              <a:bodyPr anchor="ctr" rtlCol="false" tIns="34956" lIns="34956" bIns="34956" rIns="34956"/>
              <a:lstStyle/>
              <a:p>
                <a:pPr algn="ctr">
                  <a:lnSpc>
                    <a:spcPts val="3068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307142" y="406122"/>
              <a:ext cx="7285163" cy="576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5"/>
                </a:lnSpc>
              </a:pPr>
              <a:r>
                <a:rPr lang="en-US" sz="2625">
                  <a:solidFill>
                    <a:srgbClr val="FFFFFF"/>
                  </a:solidFill>
                  <a:latin typeface="Montserrat Classic"/>
                </a:rPr>
                <a:t>Geração de Insights Estratégicos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142875"/>
              <a:ext cx="1029758" cy="1579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46"/>
                </a:lnSpc>
              </a:pPr>
              <a:r>
                <a:rPr lang="en-US" sz="7104">
                  <a:solidFill>
                    <a:srgbClr val="57E0D1"/>
                  </a:solidFill>
                  <a:latin typeface="Open Sans Bold"/>
                </a:rPr>
                <a:t>2.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43284" y="4380968"/>
            <a:ext cx="6916740" cy="1077322"/>
            <a:chOff x="0" y="0"/>
            <a:chExt cx="9222320" cy="143643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069468" y="258435"/>
              <a:ext cx="8152853" cy="919560"/>
              <a:chOff x="0" y="0"/>
              <a:chExt cx="2085463" cy="23521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085463" cy="235219"/>
              </a:xfrm>
              <a:custGeom>
                <a:avLst/>
                <a:gdLst/>
                <a:ahLst/>
                <a:cxnLst/>
                <a:rect r="r" b="b" t="t" l="l"/>
                <a:pathLst>
                  <a:path h="235219" w="2085463">
                    <a:moveTo>
                      <a:pt x="1882263" y="0"/>
                    </a:moveTo>
                    <a:lnTo>
                      <a:pt x="0" y="0"/>
                    </a:lnTo>
                    <a:lnTo>
                      <a:pt x="0" y="235219"/>
                    </a:lnTo>
                    <a:lnTo>
                      <a:pt x="1882263" y="235219"/>
                    </a:lnTo>
                    <a:lnTo>
                      <a:pt x="2085463" y="117610"/>
                    </a:lnTo>
                    <a:lnTo>
                      <a:pt x="1882263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698500" cy="463550"/>
              </a:xfrm>
              <a:prstGeom prst="rect">
                <a:avLst/>
              </a:prstGeom>
            </p:spPr>
            <p:txBody>
              <a:bodyPr anchor="ctr" rtlCol="false" tIns="34956" lIns="34956" bIns="34956" rIns="34956"/>
              <a:lstStyle/>
              <a:p>
                <a:pPr algn="ctr">
                  <a:lnSpc>
                    <a:spcPts val="3068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722611" y="406122"/>
              <a:ext cx="6312831" cy="576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5"/>
                </a:lnSpc>
              </a:pPr>
              <a:r>
                <a:rPr lang="en-US" sz="2625">
                  <a:solidFill>
                    <a:srgbClr val="FFFFFF"/>
                  </a:solidFill>
                  <a:latin typeface="Montserrat Classic"/>
                </a:rPr>
                <a:t>Vasta experiência em BI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142875"/>
              <a:ext cx="1029758" cy="1579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46"/>
                </a:lnSpc>
              </a:pPr>
              <a:r>
                <a:rPr lang="en-US" sz="7104">
                  <a:solidFill>
                    <a:srgbClr val="57E0D1"/>
                  </a:solidFill>
                  <a:latin typeface="Open Sans Bold"/>
                </a:rPr>
                <a:t>3.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3148.3737"/>
                </p14:media>
              </p:ext>
            </p:extLst>
          </p:nvPr>
        </p:nvPicPr>
        <p:blipFill>
          <a:blip r:embed="rId2"/>
          <a:srcRect l="0" t="164" r="0" b="164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6671512" cy="3752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71512" cy="3752726"/>
            </a:xfrm>
            <a:custGeom>
              <a:avLst/>
              <a:gdLst/>
              <a:ahLst/>
              <a:cxnLst/>
              <a:rect r="r" b="b" t="t" l="l"/>
              <a:pathLst>
                <a:path h="3752726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000000">
                <a:alpha val="52941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670263" y="6563973"/>
            <a:ext cx="8947475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24"/>
              </a:lnSpc>
            </a:pPr>
            <a:r>
              <a:rPr lang="en-US" sz="9353" spc="-514">
                <a:solidFill>
                  <a:srgbClr val="FFFFFF"/>
                </a:solidFill>
                <a:latin typeface="Now Bold"/>
              </a:rPr>
              <a:t>DATA 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02764" y="189831"/>
            <a:ext cx="2846040" cy="91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533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27762" y="7848810"/>
            <a:ext cx="7432477" cy="47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Now"/>
              </a:rPr>
              <a:t>O caminho das pedras ao seu alcance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050903" y="294606"/>
            <a:ext cx="6186194" cy="6083305"/>
          </a:xfrm>
          <a:custGeom>
            <a:avLst/>
            <a:gdLst/>
            <a:ahLst/>
            <a:cxnLst/>
            <a:rect r="r" b="b" t="t" l="l"/>
            <a:pathLst>
              <a:path h="6083305" w="6186194">
                <a:moveTo>
                  <a:pt x="0" y="0"/>
                </a:moveTo>
                <a:lnTo>
                  <a:pt x="6186194" y="0"/>
                </a:lnTo>
                <a:lnTo>
                  <a:pt x="6186194" y="6083305"/>
                </a:lnTo>
                <a:lnTo>
                  <a:pt x="0" y="6083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53" r="0" b="-168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4967" y="223039"/>
            <a:ext cx="1687466" cy="1474059"/>
            <a:chOff x="0" y="0"/>
            <a:chExt cx="2249955" cy="1965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06458" y="0"/>
              <a:ext cx="1637039" cy="1609812"/>
            </a:xfrm>
            <a:custGeom>
              <a:avLst/>
              <a:gdLst/>
              <a:ahLst/>
              <a:cxnLst/>
              <a:rect r="r" b="b" t="t" l="l"/>
              <a:pathLst>
                <a:path h="1609812" w="1637039">
                  <a:moveTo>
                    <a:pt x="0" y="0"/>
                  </a:moveTo>
                  <a:lnTo>
                    <a:pt x="1637039" y="0"/>
                  </a:lnTo>
                  <a:lnTo>
                    <a:pt x="1637039" y="1609812"/>
                  </a:lnTo>
                  <a:lnTo>
                    <a:pt x="0" y="160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609812"/>
              <a:ext cx="224995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1764" spc="-97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90284" y="6587694"/>
            <a:ext cx="3347167" cy="3271856"/>
          </a:xfrm>
          <a:custGeom>
            <a:avLst/>
            <a:gdLst/>
            <a:ahLst/>
            <a:cxnLst/>
            <a:rect r="r" b="b" t="t" l="l"/>
            <a:pathLst>
              <a:path h="3271856" w="3347167">
                <a:moveTo>
                  <a:pt x="0" y="0"/>
                </a:moveTo>
                <a:lnTo>
                  <a:pt x="3347167" y="0"/>
                </a:lnTo>
                <a:lnTo>
                  <a:pt x="3347167" y="3271855"/>
                </a:lnTo>
                <a:lnTo>
                  <a:pt x="0" y="3271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88944" y="2814661"/>
            <a:ext cx="4586736" cy="4282865"/>
          </a:xfrm>
          <a:custGeom>
            <a:avLst/>
            <a:gdLst/>
            <a:ahLst/>
            <a:cxnLst/>
            <a:rect r="r" b="b" t="t" l="l"/>
            <a:pathLst>
              <a:path h="4282865" w="4586736">
                <a:moveTo>
                  <a:pt x="0" y="0"/>
                </a:moveTo>
                <a:lnTo>
                  <a:pt x="4586735" y="0"/>
                </a:lnTo>
                <a:lnTo>
                  <a:pt x="4586735" y="4282865"/>
                </a:lnTo>
                <a:lnTo>
                  <a:pt x="0" y="4282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9728" y="3897020"/>
            <a:ext cx="12366976" cy="287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9"/>
              </a:lnSpc>
            </a:pPr>
            <a:r>
              <a:rPr lang="en-US" sz="3399">
                <a:solidFill>
                  <a:srgbClr val="FFFFFF"/>
                </a:solidFill>
                <a:latin typeface="Montserrat Classic"/>
              </a:rPr>
              <a:t>Neste projeto em particular, nossa equipe de analistas de dados colaborará com a ANP para realizar uma análise abrangente da série histórica de preços de venda da gasolina e do etanol pelo Brasil.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6195" y="2089656"/>
            <a:ext cx="7608175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44"/>
              </a:lnSpc>
            </a:pPr>
            <a:r>
              <a:rPr lang="en-US" sz="7200">
                <a:solidFill>
                  <a:srgbClr val="FFFFFF"/>
                </a:solidFill>
                <a:latin typeface="League Spartan"/>
              </a:rPr>
              <a:t>Sobre o Projeto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53" r="0" b="-1682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5400000">
            <a:off x="2059068" y="-938550"/>
            <a:ext cx="2635648" cy="263564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0" y="6350000"/>
                  </a:lnTo>
                  <a:cubicBezTo>
                    <a:pt x="0" y="2843530"/>
                    <a:pt x="2843530" y="0"/>
                    <a:pt x="6350000" y="0"/>
                  </a:cubicBezTo>
                  <a:close/>
                </a:path>
              </a:pathLst>
            </a:custGeom>
            <a:solidFill>
              <a:srgbClr val="34D2B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-5400000">
            <a:off x="-576580" y="1697097"/>
            <a:ext cx="2635648" cy="263564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0" y="6350000"/>
                  </a:lnTo>
                  <a:cubicBezTo>
                    <a:pt x="0" y="2843530"/>
                    <a:pt x="2843530" y="0"/>
                    <a:pt x="6350000" y="0"/>
                  </a:cubicBezTo>
                  <a:close/>
                </a:path>
              </a:pathLst>
            </a:custGeom>
            <a:solidFill>
              <a:srgbClr val="8E6F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84967" y="223039"/>
            <a:ext cx="1687466" cy="1474059"/>
            <a:chOff x="0" y="0"/>
            <a:chExt cx="2249955" cy="19654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06458" y="0"/>
              <a:ext cx="1637039" cy="1609812"/>
            </a:xfrm>
            <a:custGeom>
              <a:avLst/>
              <a:gdLst/>
              <a:ahLst/>
              <a:cxnLst/>
              <a:rect r="r" b="b" t="t" l="l"/>
              <a:pathLst>
                <a:path h="1609812" w="1637039">
                  <a:moveTo>
                    <a:pt x="0" y="0"/>
                  </a:moveTo>
                  <a:lnTo>
                    <a:pt x="1637039" y="0"/>
                  </a:lnTo>
                  <a:lnTo>
                    <a:pt x="1637039" y="1609812"/>
                  </a:lnTo>
                  <a:lnTo>
                    <a:pt x="0" y="160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609812"/>
              <a:ext cx="224995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1764" spc="-97">
                  <a:solidFill>
                    <a:srgbClr val="FFFFFF"/>
                  </a:solidFill>
                  <a:latin typeface="Now Bold"/>
                </a:rPr>
                <a:t>DATA INSIGHTS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84585" y="1891518"/>
            <a:ext cx="14242146" cy="753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 Bold"/>
              </a:rPr>
              <a:t>1.</a:t>
            </a:r>
            <a:r>
              <a:rPr lang="en-US" sz="2175">
                <a:solidFill>
                  <a:srgbClr val="FFFFFF"/>
                </a:solidFill>
                <a:latin typeface="Montserrat Classic"/>
              </a:rPr>
              <a:t>  Como se comportaram o preço dos combustíveis durante os dois meses citados? Os valores do etanol e da gasolina tiveram uma tendência de queda ou diminuição?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 Bold"/>
              </a:rPr>
              <a:t>2.</a:t>
            </a:r>
            <a:r>
              <a:rPr lang="en-US" sz="2175">
                <a:solidFill>
                  <a:srgbClr val="FFFFFF"/>
                </a:solidFill>
                <a:latin typeface="Montserrat Classic"/>
              </a:rPr>
              <a:t>  Qual o preço médio da gasolina e do etanol nesses dois meses?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 Bold"/>
              </a:rPr>
              <a:t>3.</a:t>
            </a:r>
            <a:r>
              <a:rPr lang="en-US" sz="2175">
                <a:solidFill>
                  <a:srgbClr val="FFFFFF"/>
                </a:solidFill>
                <a:latin typeface="Montserrat Classic"/>
              </a:rPr>
              <a:t>  Quais os 5 estados com o preço médio da gasolina e do etanol mais caros?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 Bold"/>
              </a:rPr>
              <a:t>4.</a:t>
            </a:r>
            <a:r>
              <a:rPr lang="en-US" sz="2175">
                <a:solidFill>
                  <a:srgbClr val="FFFFFF"/>
                </a:solidFill>
                <a:latin typeface="Montserrat Classic"/>
              </a:rPr>
              <a:t>  Qual o preço médio da gasolina e do etanol por estado?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 Bold"/>
              </a:rPr>
              <a:t>5.</a:t>
            </a:r>
            <a:r>
              <a:rPr lang="en-US" sz="2175">
                <a:solidFill>
                  <a:srgbClr val="FFFFFF"/>
                </a:solidFill>
                <a:latin typeface="Montserrat Classic"/>
              </a:rPr>
              <a:t>  Qual o município que possui o menor preço para a gasolina e para o etanol?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 Bold"/>
              </a:rPr>
              <a:t>6.</a:t>
            </a:r>
            <a:r>
              <a:rPr lang="en-US" sz="2175">
                <a:solidFill>
                  <a:srgbClr val="FFFFFF"/>
                </a:solidFill>
                <a:latin typeface="Montserrat Classic"/>
              </a:rPr>
              <a:t>  Qual o município que possui o maior preço para a gasolina e para o etanol?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 Bold"/>
              </a:rPr>
              <a:t>7.</a:t>
            </a:r>
            <a:r>
              <a:rPr lang="en-US" sz="2175">
                <a:solidFill>
                  <a:srgbClr val="FFFFFF"/>
                </a:solidFill>
                <a:latin typeface="Montserrat Classic"/>
              </a:rPr>
              <a:t>  Qual a região que possui o maior valor médio da gasolina?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 Bold"/>
              </a:rPr>
              <a:t>8.</a:t>
            </a:r>
            <a:r>
              <a:rPr lang="en-US" sz="2175">
                <a:solidFill>
                  <a:srgbClr val="FFFFFF"/>
                </a:solidFill>
                <a:latin typeface="Montserrat Classic"/>
              </a:rPr>
              <a:t> Qual a região que possui o menor valor médio do etanol?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 Bold"/>
              </a:rPr>
              <a:t>9.</a:t>
            </a:r>
            <a:r>
              <a:rPr lang="en-US" sz="2175">
                <a:solidFill>
                  <a:srgbClr val="FFFFFF"/>
                </a:solidFill>
                <a:latin typeface="Montserrat Classic"/>
              </a:rPr>
              <a:t>  Há alguma correlação entre o valor do combustível (gasolina e etanol) e a região onde ele é vendido?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 Bold"/>
              </a:rPr>
              <a:t>10.</a:t>
            </a:r>
            <a:r>
              <a:rPr lang="en-US" sz="2175">
                <a:solidFill>
                  <a:srgbClr val="FFFFFF"/>
                </a:solidFill>
                <a:latin typeface="Montserrat Classic"/>
              </a:rPr>
              <a:t>  Há alguma correlação entre o valor do combustível (gasolina e etanol) e a bandeira que vende ele?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"/>
              </a:rPr>
              <a:t>11. Foi identificado presença de "Outliers" nesta análise?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"/>
              </a:rPr>
              <a:t>12. Quais as bandeiras com maior presença nos estados com os preços mais altos de gasolina e etanol?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"/>
              </a:rPr>
              <a:t>13. Quais as bandeiras com maior presença nos estados com os preços mais baixos de gasolina e etanol?</a:t>
            </a:r>
          </a:p>
          <a:p>
            <a:pPr>
              <a:lnSpc>
                <a:spcPts val="4002"/>
              </a:lnSpc>
            </a:pPr>
            <a:r>
              <a:rPr lang="en-US" sz="2175">
                <a:solidFill>
                  <a:srgbClr val="FFFFFF"/>
                </a:solidFill>
                <a:latin typeface="Montserrat Classic"/>
              </a:rPr>
              <a:t>14. Top 5 Estados com Menor Preço Médio de Gasolina e Etanol: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694716" y="379273"/>
            <a:ext cx="5174990" cy="1655119"/>
            <a:chOff x="0" y="0"/>
            <a:chExt cx="6899987" cy="22068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01186" y="0"/>
              <a:ext cx="1598801" cy="1814243"/>
            </a:xfrm>
            <a:custGeom>
              <a:avLst/>
              <a:gdLst/>
              <a:ahLst/>
              <a:cxnLst/>
              <a:rect r="r" b="b" t="t" l="l"/>
              <a:pathLst>
                <a:path h="1814243" w="1598801">
                  <a:moveTo>
                    <a:pt x="0" y="0"/>
                  </a:moveTo>
                  <a:lnTo>
                    <a:pt x="1598801" y="0"/>
                  </a:lnTo>
                  <a:lnTo>
                    <a:pt x="1598801" y="1814243"/>
                  </a:lnTo>
                  <a:lnTo>
                    <a:pt x="0" y="1814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707845"/>
              <a:ext cx="4769346" cy="1498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9144"/>
                </a:lnSpc>
              </a:pPr>
              <a:r>
                <a:rPr lang="en-US" sz="7200">
                  <a:solidFill>
                    <a:srgbClr val="FFFFFF"/>
                  </a:solidFill>
                  <a:latin typeface="League Spartan"/>
                </a:rPr>
                <a:t>Análise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098412" y="197399"/>
            <a:ext cx="2056637" cy="5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FFFFFF"/>
                </a:solidFill>
                <a:latin typeface="Questrial"/>
              </a:rPr>
              <a:t>VOCÊ ESTÁ NO</a:t>
            </a:r>
          </a:p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Questrial"/>
              </a:rPr>
              <a:t>SQUAD 1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DAFrhgzf4rI</dc:identifier>
  <dcterms:modified xsi:type="dcterms:W3CDTF">2011-08-01T06:04:30Z</dcterms:modified>
  <cp:revision>1</cp:revision>
  <dc:title>ProjetoEmGrupoSquad1M4</dc:title>
</cp:coreProperties>
</file>